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</p:sldMasterIdLst>
  <p:notesMasterIdLst>
    <p:notesMasterId r:id="rId75"/>
  </p:notesMasterIdLst>
  <p:sldIdLst>
    <p:sldId id="951" r:id="rId2"/>
    <p:sldId id="417" r:id="rId3"/>
    <p:sldId id="371" r:id="rId4"/>
    <p:sldId id="395" r:id="rId5"/>
    <p:sldId id="1040" r:id="rId6"/>
    <p:sldId id="1041" r:id="rId7"/>
    <p:sldId id="269" r:id="rId8"/>
    <p:sldId id="270" r:id="rId9"/>
    <p:sldId id="271" r:id="rId10"/>
    <p:sldId id="272" r:id="rId11"/>
    <p:sldId id="373" r:id="rId12"/>
    <p:sldId id="375" r:id="rId13"/>
    <p:sldId id="376" r:id="rId14"/>
    <p:sldId id="381" r:id="rId15"/>
    <p:sldId id="1042" r:id="rId16"/>
    <p:sldId id="382" r:id="rId17"/>
    <p:sldId id="383" r:id="rId18"/>
    <p:sldId id="394" r:id="rId19"/>
    <p:sldId id="384" r:id="rId20"/>
    <p:sldId id="386" r:id="rId21"/>
    <p:sldId id="387" r:id="rId22"/>
    <p:sldId id="389" r:id="rId23"/>
    <p:sldId id="352" r:id="rId24"/>
    <p:sldId id="437" r:id="rId25"/>
    <p:sldId id="634" r:id="rId26"/>
    <p:sldId id="789" r:id="rId27"/>
    <p:sldId id="443" r:id="rId28"/>
    <p:sldId id="948" r:id="rId29"/>
    <p:sldId id="799" r:id="rId30"/>
    <p:sldId id="800" r:id="rId31"/>
    <p:sldId id="801" r:id="rId32"/>
    <p:sldId id="803" r:id="rId33"/>
    <p:sldId id="1002" r:id="rId34"/>
    <p:sldId id="1009" r:id="rId35"/>
    <p:sldId id="1031" r:id="rId36"/>
    <p:sldId id="1032" r:id="rId37"/>
    <p:sldId id="1033" r:id="rId38"/>
    <p:sldId id="1043" r:id="rId39"/>
    <p:sldId id="1024" r:id="rId40"/>
    <p:sldId id="947" r:id="rId41"/>
    <p:sldId id="1025" r:id="rId42"/>
    <p:sldId id="1027" r:id="rId43"/>
    <p:sldId id="999" r:id="rId44"/>
    <p:sldId id="1433" r:id="rId45"/>
    <p:sldId id="1034" r:id="rId46"/>
    <p:sldId id="1044" r:id="rId47"/>
    <p:sldId id="1045" r:id="rId48"/>
    <p:sldId id="1046" r:id="rId49"/>
    <p:sldId id="1047" r:id="rId50"/>
    <p:sldId id="1048" r:id="rId51"/>
    <p:sldId id="1442" r:id="rId52"/>
    <p:sldId id="1434" r:id="rId53"/>
    <p:sldId id="1437" r:id="rId54"/>
    <p:sldId id="1440" r:id="rId55"/>
    <p:sldId id="1053" r:id="rId56"/>
    <p:sldId id="1435" r:id="rId57"/>
    <p:sldId id="1052" r:id="rId58"/>
    <p:sldId id="1441" r:id="rId59"/>
    <p:sldId id="1443" r:id="rId60"/>
    <p:sldId id="1054" r:id="rId61"/>
    <p:sldId id="1049" r:id="rId62"/>
    <p:sldId id="1436" r:id="rId63"/>
    <p:sldId id="1050" r:id="rId64"/>
    <p:sldId id="1432" r:id="rId65"/>
    <p:sldId id="1420" r:id="rId66"/>
    <p:sldId id="1422" r:id="rId67"/>
    <p:sldId id="1423" r:id="rId68"/>
    <p:sldId id="1421" r:id="rId69"/>
    <p:sldId id="1425" r:id="rId70"/>
    <p:sldId id="1429" r:id="rId71"/>
    <p:sldId id="1430" r:id="rId72"/>
    <p:sldId id="1431" r:id="rId73"/>
    <p:sldId id="1030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8" autoAdjust="0"/>
    <p:restoredTop sz="94660"/>
  </p:normalViewPr>
  <p:slideViewPr>
    <p:cSldViewPr>
      <p:cViewPr>
        <p:scale>
          <a:sx n="70" d="100"/>
          <a:sy n="70" d="100"/>
        </p:scale>
        <p:origin x="107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04285961-8f1d-4dac-83a4-2cd896b4506a" providerId="ADAL" clId="{0F46D924-415E-4523-B898-103E861AFBA0}"/>
    <pc:docChg chg="modSld">
      <pc:chgData name="Teoh Teik Toe" userId="04285961-8f1d-4dac-83a4-2cd896b4506a" providerId="ADAL" clId="{0F46D924-415E-4523-B898-103E861AFBA0}" dt="2022-07-20T06:37:44.772" v="278" actId="20577"/>
      <pc:docMkLst>
        <pc:docMk/>
      </pc:docMkLst>
      <pc:sldChg chg="modSp mod">
        <pc:chgData name="Teoh Teik Toe" userId="04285961-8f1d-4dac-83a4-2cd896b4506a" providerId="ADAL" clId="{0F46D924-415E-4523-B898-103E861AFBA0}" dt="2022-07-20T06:37:44.772" v="278" actId="20577"/>
        <pc:sldMkLst>
          <pc:docMk/>
          <pc:sldMk cId="1272134000" sldId="1441"/>
        </pc:sldMkLst>
        <pc:spChg chg="mod">
          <ac:chgData name="Teoh Teik Toe" userId="04285961-8f1d-4dac-83a4-2cd896b4506a" providerId="ADAL" clId="{0F46D924-415E-4523-B898-103E861AFBA0}" dt="2022-07-20T06:37:44.772" v="278" actId="20577"/>
          <ac:spMkLst>
            <pc:docMk/>
            <pc:sldMk cId="1272134000" sldId="1441"/>
            <ac:spMk id="3" creationId="{245876C9-F30B-7A5C-B0F0-57CB7DE4C59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06:39:32.4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766 1,'0'3,"-1"-1,0 1,0-1,0 1,0-1,-1 0,1 0,-1 1,1-1,-1 0,0 0,0 0,0 0,0-1,-11 14,-5 14,-2-2,0 0,-24 21,-3 8,36-42,-1 0,0-1,-1 0,0-1,-2 0,-1 0,0-2,-1 0,0-1,0 0,-1-2,0 0,-1-1,0-1,0 0,0-2,0 0,0-1,-1-1,-11-1,-3-1,5 0,0 1,-2 2,22-2,1 1,1 1,-1 0,0 0,0 0,1 1,-1 0,1 0,-5 4,10-6,1-1,0 1,-1 0,1 0,0 0,0 0,0 1,0-1,0 0,0 0,0 1,0-1,0 0,0 1,1 0,-1-1,1-1,0 1,0 0,0 0,0-1,0 1,0 0,0 0,0 0,0-1,1 1,-1 0,0 0,0-1,1 1,-1 0,1 0,-1-1,0 1,1 0,0 0,1 1,0 0,1 0,-1 0,1-1,0 1,-1 0,1-1,0 0,0 0,0 0,0 0,0 0,2 0,127 20,-106-17,1-2,21 0,13 1,-54-2,1 0,-1 1,0 0,1 0,-1 1,0 0,0 0,-1 1,1 0,-1 0,1 0,-1 1,16 14,-1 0,12 15,3 3,-31-32,22 20,1 0,17 10,-36-28,1-1,-1-1,1 1,0-2,1 1,-1-1,1-1,0 0,-1-1,10 2,64-3,-59-1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06:39:35.4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698 0,'-1'6,"1"1,-1-1,0 0,0 0,-1 1,0-1,0 0,0-1,-1 1,0 0,0-1,0 1,-1-1,0 0,-1 1,-10 10,-1 0,0-1,-14 9,-20 18,27-20,0-2,-2 1,15-14,0 0,-1-1,1 0,-1-1,-1 0,-7 2,-69 25,55-18,0-2,-2-2,0 0,7-5,-24 10,45-12,0-1,0 1,1 0,-1 0,1 1,0 0,0 0,0 0,1 1,-2 1,7-6,-1 1,1-1,-1 1,1-1,0 0,-1 1,1-1,-1 1,1 0,0-1,-1 1,1-1,0 1,0-1,0 1,-1 0,1-1,0 1,0 0,0-1,0 1,0-1,0 1,0 0,0-1,0 1,1 0,-1-1,0 1,0-1,0 1,1 0,-1-1,0 1,1-1,-1 1,0-1,1 1,-1-1,1 1,-1-1,1 1,-1-1,1 0,-1 1,1-1,-1 0,1 0,0 1,-1-1,1 0,0 0,-1 0,1 1,7 1,-1 0,0-1,1 0,5 1,-6-1,7 1,0 2,0 0,-1 0,0 2,0-1,0 2,0-1,-1 2,-1 0,1 0,-1 1,7 7,16 19,-1 0,-2 3,0 2,-20-26,28 44,-28-40,2 0,0 0,14 14,88 80,-114-110,0-1,1 1,-1-1,0 0,1 0,-1 1,1-1,0 0,-1-1,1 1,0 0,0 0,-1-1,1 1,0-1,0 1,0-1,0 0,0 0,0 0,-1 0,1 0,0 0,0-1,0 1,0-1,1 0,11-6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FB5280-48B5-48E6-A9EC-CE34973719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1EE1D-3C74-4BD5-A7CE-A0721E2D16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6508A3CD-442D-4F5A-9415-A5D4AE3D1727}" type="datetime1">
              <a:rPr lang="en-US" altLang="en-US"/>
              <a:pPr/>
              <a:t>7/20/2022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C67951-25CA-4EC7-A355-577049CE7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687E6-5F2B-4BF2-90AF-6FC6F77AE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9624E-758F-4A32-8D98-4F0C973F4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2EBF1-1AC9-44F6-B25F-A26286711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CAF42DD-37AC-4778-A8AB-9E9B715110C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1364-15E5-4D19-9F44-7E52E8E6B66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http://cs231n.github.io/neural-networks-1/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VisGraph, HKUST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8F3D01-B37F-584D-9BCA-9D331F5DF9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3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http://cs231n.github.io/neural-networks-1/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VisGraph, HKUST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8F3D01-B37F-584D-9BCA-9D331F5DF9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3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4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3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789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810467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91369BB6-347F-4478-88C9-AA27E80E5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1800">
                <a:latin typeface="Times New Roman" panose="02020603050405020304" pitchFamily="18" charset="0"/>
                <a:ea typeface="+mn-ea"/>
              </a:rPr>
              <a:t>Eibe Frank</a:t>
            </a: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7EB5BA18-3D9C-42AE-B455-A1A2478DD2A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SG" sz="1350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2A262196-88B7-4C6C-A7D1-718037D8D9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endParaRPr lang="en-AU" sz="18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B951D2C-7E11-4EE0-B12E-69E30BB08A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WEKA: A Machine Learning Toolkit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Explorer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and Regression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Association Rules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 Selection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Experimenter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Knowledge Flow GUI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/>
          </a:extLst>
        </p:spPr>
        <p:txBody>
          <a:bodyPr/>
          <a:lstStyle>
            <a:lvl1pPr algn="ctr">
              <a:lnSpc>
                <a:spcPct val="80000"/>
              </a:lnSpc>
              <a:defRPr sz="27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74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86"/>
          <p:cNvSpPr txBox="1">
            <a:spLocks noGrp="1"/>
          </p:cNvSpPr>
          <p:nvPr>
            <p:ph type="body" sz="quarter" idx="13"/>
          </p:nvPr>
        </p:nvSpPr>
        <p:spPr>
          <a:xfrm>
            <a:off x="358912" y="643063"/>
            <a:ext cx="1463666" cy="313159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1435" spc="-58">
                <a:solidFill>
                  <a:srgbClr val="0F56A6"/>
                </a:solidFill>
              </a:defRPr>
            </a:lvl1pPr>
          </a:lstStyle>
          <a:p>
            <a:r>
              <a:t>Insert header here</a:t>
            </a:r>
          </a:p>
        </p:txBody>
      </p:sp>
      <p:sp>
        <p:nvSpPr>
          <p:cNvPr id="65" name="Insert subheader Here"/>
          <p:cNvSpPr txBox="1">
            <a:spLocks noGrp="1"/>
          </p:cNvSpPr>
          <p:nvPr>
            <p:ph type="body" sz="quarter" idx="14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675" b="1">
                <a:solidFill>
                  <a:srgbClr val="8D8D8D"/>
                </a:solidFill>
              </a:defRPr>
            </a:lvl1pPr>
          </a:lstStyle>
          <a:p>
            <a:r>
              <a:t>Insert subheader Here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43826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5CF0AF85-5306-490E-A70B-AAC33C2527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BE59F-7E22-4731-BD97-ED57DD1D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411019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9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804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16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906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4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7291149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814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6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8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2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29" r:id="rId19"/>
    <p:sldLayoutId id="2147483931" r:id="rId20"/>
    <p:sldLayoutId id="2147483932" r:id="rId21"/>
    <p:sldLayoutId id="2147483933" r:id="rId22"/>
    <p:sldLayoutId id="2147483942" r:id="rId23"/>
    <p:sldLayoutId id="2147483946" r:id="rId24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tteoh@ntu.edu.s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5.jpeg"/><Relationship Id="rId7" Type="http://schemas.openxmlformats.org/officeDocument/2006/relationships/image" Target="../media/image3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5DA32-2738-4C1A-949B-A81C28AE093E}"/>
              </a:ext>
            </a:extLst>
          </p:cNvPr>
          <p:cNvSpPr txBox="1">
            <a:spLocks/>
          </p:cNvSpPr>
          <p:nvPr/>
        </p:nvSpPr>
        <p:spPr>
          <a:xfrm>
            <a:off x="609600" y="2362200"/>
            <a:ext cx="2908614" cy="16513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cs typeface="Arial"/>
              </a:rPr>
              <a:t>CNN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DBFA9C-D9BE-4307-BEDE-EC966B9C2D03}"/>
              </a:ext>
            </a:extLst>
          </p:cNvPr>
          <p:cNvSpPr txBox="1">
            <a:spLocks/>
          </p:cNvSpPr>
          <p:nvPr/>
        </p:nvSpPr>
        <p:spPr>
          <a:xfrm>
            <a:off x="805709" y="4977700"/>
            <a:ext cx="3756540" cy="126529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Teoh </a:t>
            </a:r>
            <a:r>
              <a:rPr lang="en-US" sz="1125" dirty="0" err="1">
                <a:solidFill>
                  <a:schemeClr val="bg1"/>
                </a:solidFill>
                <a:cs typeface="Arial"/>
              </a:rPr>
              <a:t>Teik</a:t>
            </a:r>
            <a:r>
              <a:rPr lang="en-US" sz="1125" dirty="0">
                <a:solidFill>
                  <a:schemeClr val="bg1"/>
                </a:solidFill>
                <a:cs typeface="Arial"/>
              </a:rPr>
              <a:t> Toe</a:t>
            </a:r>
          </a:p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ITOM/NBS</a:t>
            </a: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ttteoh@ntu.edu.sg</a:t>
            </a:r>
            <a:endParaRPr lang="en-US" sz="1125" i="1" dirty="0">
              <a:solidFill>
                <a:schemeClr val="bg1"/>
              </a:solidFill>
              <a:cs typeface="Arial"/>
            </a:endParaRP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61416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178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24155" y="182250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096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9012051A-C80E-4A89-978B-95014DBD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01F2A0D6-BB56-4AFB-A21B-5F22ED98D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882729"/>
              </p:ext>
            </p:extLst>
          </p:nvPr>
        </p:nvGraphicFramePr>
        <p:xfrm>
          <a:off x="232568" y="2460269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9EEFE12B-ABA1-45B3-80E9-5A6457F42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93" y="5533046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6 x 6 image</a:t>
            </a:r>
            <a:endParaRPr lang="zh-TW" altLang="en-US" dirty="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6440B253-92A4-4616-B787-ABDBB88215E6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CC723151-3B31-4279-A501-16BA13B91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30A27057-810D-40B5-B582-8179AD03E78A}"/>
              </a:ext>
            </a:extLst>
          </p:cNvPr>
          <p:cNvSpPr/>
          <p:nvPr/>
        </p:nvSpPr>
        <p:spPr>
          <a:xfrm>
            <a:off x="242572" y="2460269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D2E748B3-CDAE-43D0-9DC3-0F54E981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863" y="2849206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0FE330AE-FDA8-4740-ABA5-4072E8219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8969" y="34290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1E9134B4-E501-446A-AB35-01FD2CBB1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3" y="1793519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2CA28-C5B9-4B30-841A-E4B50F1767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19450" y="3185756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9E5EF1CF-4816-42D3-AD78-60274CFE7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252753"/>
              </p:ext>
            </p:extLst>
          </p:nvPr>
        </p:nvGraphicFramePr>
        <p:xfrm>
          <a:off x="4844259" y="2599791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文字方塊 4">
            <a:extLst>
              <a:ext uri="{FF2B5EF4-FFF2-40B4-BE49-F238E27FC236}">
                <a16:creationId xmlns:a16="http://schemas.microsoft.com/office/drawing/2014/main" id="{1E694814-7F5A-4027-996C-917CBF4D3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4" y="5590641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19" name="矩形 2">
            <a:extLst>
              <a:ext uri="{FF2B5EF4-FFF2-40B4-BE49-F238E27FC236}">
                <a16:creationId xmlns:a16="http://schemas.microsoft.com/office/drawing/2014/main" id="{0F029906-6E44-4C34-82F2-0C8FED17AE62}"/>
              </a:ext>
            </a:extLst>
          </p:cNvPr>
          <p:cNvSpPr/>
          <p:nvPr/>
        </p:nvSpPr>
        <p:spPr>
          <a:xfrm>
            <a:off x="5334000" y="2568560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矩形 33">
            <a:extLst>
              <a:ext uri="{FF2B5EF4-FFF2-40B4-BE49-F238E27FC236}">
                <a16:creationId xmlns:a16="http://schemas.microsoft.com/office/drawing/2014/main" id="{E14EF2FD-E7E6-4F07-802A-FABE615E1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54" y="1933041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s</a:t>
            </a:r>
            <a:r>
              <a:rPr lang="zh-TW" altLang="en-US" dirty="0"/>
              <a:t>tride</a:t>
            </a:r>
            <a:r>
              <a:rPr lang="en-US" altLang="zh-TW" dirty="0"/>
              <a:t>=2</a:t>
            </a:r>
            <a:endParaRPr lang="zh-TW" alt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944F5-2C34-4D6F-AF75-72A74F1850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31141" y="3325278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3" grpId="0"/>
      <p:bldP spid="19" grpId="0" animBg="1"/>
      <p:bldP spid="19" grpId="1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B148E974-299C-49F4-BF58-39A02771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EEEDB224-6989-4EE9-8EEA-8006289308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91B88180-862A-4392-A522-39817999D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BBCB8D79-0E48-4C63-971A-C287938B9BED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3C1D96CD-0A9D-4022-A8E4-64B7C759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CCBF2307-C769-4917-9FFD-84D390F225D9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81886357-6DAD-4EF2-951C-2DDD67979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188C96C1-5C2D-4DB0-B2CF-5900A8116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2632D237-9ABF-4E2C-951C-BB5F88F14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B1F26FFB-1808-4BBC-AB11-D16D42D05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023420FD-ADF7-44D7-BFA4-FBB9CFC7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9B662EDB-B43E-46B9-A636-D8137AF14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7DF76CE3-8D03-4C79-837C-5FCE1A31A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50730278-BDDF-4514-84BB-CB752602C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F5BAFB64-DB0B-4255-B810-04BFC9352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AA7062D1-F802-46EF-82C2-F9587797E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B60B6C30-2ADA-41D5-A57E-A962FDCA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C8F421EB-0760-4694-94FD-94DD70FDF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28851A35-378D-454F-8FB4-95A457AE2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064CC3BC-318D-4224-80C2-673C0C53D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06AB81E4-1203-4B2F-8296-B41222D45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E247D165-FC09-4760-BCDD-979F72C27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18C0FE54-86BA-446E-BDD2-89A44BC09008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BAF2815F-7E09-43F3-BEEE-344A49AB42D1}"/>
              </a:ext>
            </a:extLst>
          </p:cNvPr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37D97549-DB46-4CB8-8717-3E145E39413F}"/>
              </a:ext>
            </a:extLst>
          </p:cNvPr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72D8C2FA-AA12-4980-A701-9A5566609611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B68D2D07-BDAA-4FE5-96ED-46C6D6519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408262AD-273D-412F-97E0-0E9C25B723FD}"/>
              </a:ext>
            </a:extLst>
          </p:cNvPr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343F312C-F96A-4280-81DE-00C5E49AFED1}"/>
              </a:ext>
            </a:extLst>
          </p:cNvPr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9DC5CA0B-31D0-4A73-8643-27AD4CF0CDA9}"/>
              </a:ext>
            </a:extLst>
          </p:cNvPr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72549382-5916-43D6-A741-C143030295E5}"/>
              </a:ext>
            </a:extLst>
          </p:cNvPr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AAA4E21C-CD27-408C-9F81-9C1318B0F876}"/>
              </a:ext>
            </a:extLst>
          </p:cNvPr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5F2CB6F0-3661-4392-BBDD-142BC0AA91E4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174B9EE8-788E-4B81-8677-E9DF0CC6BC17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CDC84D2A-F646-4DF6-91A9-227675C32AD6}"/>
              </a:ext>
            </a:extLst>
          </p:cNvPr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21C5170C-0341-4DB4-B0D3-9E4B5DB550D4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D603FA6E-FF5E-4000-A475-30315BC3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724BE8E8-C5AD-48A4-A536-6A447EC06E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E748C57C-DFC1-4DC0-B903-3A974E4C0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FFB4966E-C05A-4CCD-BC73-6CE1080A6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7011ED9F-F49B-4592-8BBB-A6A7671B2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ED71028B-C295-43DD-8C4A-998F308F9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A8255C89-727B-4824-B672-0DF43100E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B047ABA8-32BA-47C1-A7EB-6C0CC221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E17A8FD1-637A-4A8D-86BA-B677EFD1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002F1103-89C8-4C78-B53F-3E5427A17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3574CF13-EC76-4733-BD46-33C4EF837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0410D3D5-0E34-473F-93AC-6660D7EFE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4E90FBD0-3F45-42DE-A64E-89FC389E0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53A8B044-5B8E-4B65-93BB-F17B07CF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0FD859D3-BC95-406A-9D9F-5C45CBC37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EF207050-E461-4677-9520-5648DC3E7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85EFB376-4517-4289-AD44-3036610E1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39CBE3C9-65F2-4CD7-BBE2-3487C6A05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817ADA89-D91B-4F7F-BDD0-881CC7195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508E7EF2-2A27-4BDE-9865-0A379B147E98}"/>
              </a:ext>
            </a:extLst>
          </p:cNvPr>
          <p:cNvGraphicFramePr>
            <a:graphicFrameLocks noGrp="1"/>
          </p:cNvGraphicFramePr>
          <p:nvPr/>
        </p:nvGraphicFramePr>
        <p:xfrm>
          <a:off x="5686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4A3D3FF0-4955-42D8-B086-357B7E127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820738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AF95B626-0C35-4359-AC5E-5FB6D7C2E3D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E45A87C4-1A2D-4C00-BAD7-1E2CD2CCF439}"/>
              </a:ext>
            </a:extLst>
          </p:cNvPr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D9CD782D-3339-4515-8CE3-9A7B0E4790B9}"/>
              </a:ext>
            </a:extLst>
          </p:cNvPr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8CFE4ED6-5BEB-425C-AF49-D688888C498B}"/>
              </a:ext>
            </a:extLst>
          </p:cNvPr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51DAA99F-9904-407E-8CD5-50405E5587C9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9923308A-C8BB-44C1-9A01-AC7FE4FC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09110449-BE6F-482A-8F0A-2F8970287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850FFAC2-2057-405B-8058-C04BFC996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2A8BA78B-BA66-48AA-A88C-057F1AD54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2C979807-246C-4974-B860-E35BCA077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82BF7CA3-80A3-4A97-97C1-EF47FCEB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2925B4D4-5F92-4FC8-98C2-DEC9E54E8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4400907E-AF80-426B-81E4-6A80D6442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BB28DCDC-697F-4073-9ACF-4B7AFDA55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77045B15-6629-4025-996A-6F403689B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6A984E69-95D9-4C59-B530-39C657CBD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BB58A920-4B3B-4BFC-800D-437E81346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4B751FA9-EAD5-453F-B65D-9DAB4430E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CF57E8EB-7B90-4030-A6E1-A5987B845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E92A1F3A-57E1-41F1-8609-A54B9DC99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8D0BF81B-3823-4246-933E-00628A265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16F9C5E3-4393-49A5-B210-E467BEBD5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057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09BEF126-595B-4534-8AD1-FE678F8F4A91}"/>
              </a:ext>
            </a:extLst>
          </p:cNvPr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68E0EAAD-A886-43E0-B2BC-9FDDE145B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63A5F540-357C-4DEF-97B2-1C1E73829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FDCE9FD6-1A07-46FF-A525-2DEEE1680D5C}"/>
              </a:ext>
            </a:extLst>
          </p:cNvPr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ACEBE477-A691-4AD9-86C6-60FDAC3C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DE26DC89-1E2D-4210-B262-2AAA113A75FB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7E9906A2-27D2-47CE-AFC7-45BAA08A4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90DD8261-8BE3-4D97-88B9-A4C83591A263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6BC416E8-F3DB-4D17-B90E-CCD543FE7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A80D307A-DA80-4E54-A8F8-90FF93247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0EBA8363-2B59-484C-A986-38785CF66048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1F9CF929-639B-40F1-946D-DAFD25EF20E1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03032228-B621-4239-843A-88B6E51BA1CC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2B48EB16-7FCD-4C3D-8C43-D60B045A8C19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881879D2-0B1E-42C0-A10F-AA2588621FD9}"/>
              </a:ext>
            </a:extLst>
          </p:cNvPr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0B8DBF8B-BE7F-4FB2-B440-60D5B4CDC5FA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236132A0-BB6B-4E5B-B922-50645F948209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372A8167-2885-45EA-8603-8DCF17FEAB57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21FE3D5B-455A-4C8C-9903-E3EC5456F07C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3C508C06-726A-49E0-A91C-FB84F1412913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A852F98F-FCE5-4063-80A4-3B230704AC9B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4D4C18F9-3214-444E-9FEC-3DE357D02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7D790F2D-3E7E-497C-94C3-74E997E6DBCB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8CF39975-283F-45C5-A361-B73906FC58D5}"/>
              </a:ext>
            </a:extLst>
          </p:cNvPr>
          <p:cNvSpPr/>
          <p:nvPr/>
        </p:nvSpPr>
        <p:spPr>
          <a:xfrm>
            <a:off x="5168900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B46B63A5-D19A-4DE0-8CAE-5D4773A82EC0}"/>
              </a:ext>
            </a:extLst>
          </p:cNvPr>
          <p:cNvSpPr/>
          <p:nvPr/>
        </p:nvSpPr>
        <p:spPr>
          <a:xfrm>
            <a:off x="5168900" y="5080000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A7FB-C45A-4E46-93B9-A58F585D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Max Pooling</a:t>
            </a:r>
          </a:p>
        </p:txBody>
      </p:sp>
      <p:pic>
        <p:nvPicPr>
          <p:cNvPr id="3074" name="Picture 2" descr="Spectral Representations for Convolutional Neural Networks">
            <a:extLst>
              <a:ext uri="{FF2B5EF4-FFF2-40B4-BE49-F238E27FC236}">
                <a16:creationId xmlns:a16="http://schemas.microsoft.com/office/drawing/2014/main" id="{F639CD95-FC3C-4C35-B68C-E3DB5033A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90725"/>
            <a:ext cx="703683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5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>
            <a:extLst>
              <a:ext uri="{FF2B5EF4-FFF2-40B4-BE49-F238E27FC236}">
                <a16:creationId xmlns:a16="http://schemas.microsoft.com/office/drawing/2014/main" id="{217F8499-AFFB-43CF-9449-446287C2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4B5ABC33-6A05-4C97-852B-B780990D6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212431"/>
              </p:ext>
            </p:extLst>
          </p:nvPr>
        </p:nvGraphicFramePr>
        <p:xfrm>
          <a:off x="1644543" y="159595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BF86C482-03C9-4C6F-8C41-86E743AF2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18" y="2064267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4BBD5DC5-7ABA-4A04-9784-02270F1BC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33326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B335E61E-1E19-42EA-8A45-AE15E99E7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33326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F6EA5877-4665-47AD-A36D-D6BE3875A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33326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D07FD39F-AA79-486D-91DD-7E21E308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33326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8813FF64-DAA0-4DC5-B842-D7FDE5C21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41327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595F6FAF-59FF-4444-A03D-73E637903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41327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C5CDD079-07FA-4789-97D9-EF2B35700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41327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160212D0-E164-45E3-AE34-4CD62798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41327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499CDD0A-930F-41B1-8994-D9C970C76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49900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DC59B61B-288B-435D-BE38-5882E72D5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49900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5D6E92B1-4BF2-49AC-8F49-7892EEEB5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49900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F60AA745-B345-4546-9DCD-F66DA80E4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49900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F64A3C98-ECBF-4EC0-98A8-61B9D5B9A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57901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093B648B-D986-4C30-A7BA-6F34194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57901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58A1025B-A106-4C6F-B941-00E16FF4B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57901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273F5B78-6125-4708-83A3-125736116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57901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22569173-E81F-4D04-86ED-7D9768B7E445}"/>
              </a:ext>
            </a:extLst>
          </p:cNvPr>
          <p:cNvSpPr/>
          <p:nvPr/>
        </p:nvSpPr>
        <p:spPr>
          <a:xfrm>
            <a:off x="996843" y="3304105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AC3FAE42-9C7F-496A-B77B-C5C35E0FB6AC}"/>
              </a:ext>
            </a:extLst>
          </p:cNvPr>
          <p:cNvSpPr/>
          <p:nvPr/>
        </p:nvSpPr>
        <p:spPr>
          <a:xfrm>
            <a:off x="2681181" y="3304105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5045C8E1-41F9-44D2-BE4E-583B3EA1EDCF}"/>
              </a:ext>
            </a:extLst>
          </p:cNvPr>
          <p:cNvSpPr/>
          <p:nvPr/>
        </p:nvSpPr>
        <p:spPr>
          <a:xfrm>
            <a:off x="996843" y="4959867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DEFF840C-2D20-42A7-8417-4A23887A0E9A}"/>
              </a:ext>
            </a:extLst>
          </p:cNvPr>
          <p:cNvSpPr/>
          <p:nvPr/>
        </p:nvSpPr>
        <p:spPr>
          <a:xfrm>
            <a:off x="2681181" y="4959867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4ABC19-8831-4B89-BDD4-34FA97AE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96" y="3591196"/>
            <a:ext cx="2347163" cy="2737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B0707-2EC3-482A-86FD-F91344367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31" y="4060298"/>
            <a:ext cx="2292295" cy="1188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9DB936D6-4DEB-4742-9A6B-ED291968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81E5EB2E-A4D7-4F34-B897-9F14DB1D4AD2}"/>
              </a:ext>
            </a:extLst>
          </p:cNvPr>
          <p:cNvGraphicFramePr>
            <a:graphicFrameLocks/>
          </p:cNvGraphicFramePr>
          <p:nvPr/>
        </p:nvGraphicFramePr>
        <p:xfrm>
          <a:off x="338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124B6081-B315-4A77-9643-03ECEEFB8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5492750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A59CC62C-9999-42E6-8A6B-6C6D06C4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011D73F8-230F-4AF1-928D-52C0EC99D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031AC566-763E-4359-BCFB-704456A76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CA387D5E-F0F4-495C-B165-E292DFC36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FA66090D-D70B-471A-A6B5-F121EA661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3035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C1C57871-B0AE-43BD-B014-C0366A46E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328136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DB5C58B1-F46A-4412-A4B3-3FE3D1887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9EE61B6D-C3EC-4E98-AFD8-2739B2B26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43545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AD807E94-3A7E-43F5-818C-0CD03481E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537" y="5113804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6D95B7AA-8E40-49E9-9F69-E0AF73ABA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5445126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54CA84C1-DC22-4634-B9E0-47B909FDB1D3}"/>
              </a:ext>
            </a:extLst>
          </p:cNvPr>
          <p:cNvSpPr/>
          <p:nvPr/>
        </p:nvSpPr>
        <p:spPr>
          <a:xfrm>
            <a:off x="3152775" y="2728913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BB5EA5-52A6-462A-A438-E028DE84E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1957388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117ADF-A339-4CAC-AB83-20DCD6C31050}"/>
              </a:ext>
            </a:extLst>
          </p:cNvPr>
          <p:cNvSpPr/>
          <p:nvPr/>
        </p:nvSpPr>
        <p:spPr>
          <a:xfrm>
            <a:off x="4014788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F1E791-A95B-49FC-B5F9-0CD5478A814E}"/>
              </a:ext>
            </a:extLst>
          </p:cNvPr>
          <p:cNvSpPr/>
          <p:nvPr/>
        </p:nvSpPr>
        <p:spPr>
          <a:xfrm>
            <a:off x="4011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C7A27065-267D-49EE-B8A7-07649A9EF1B8}"/>
              </a:ext>
            </a:extLst>
          </p:cNvPr>
          <p:cNvSpPr/>
          <p:nvPr/>
        </p:nvSpPr>
        <p:spPr>
          <a:xfrm>
            <a:off x="5378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9547F5AB-ED5F-4C8C-9865-1E69A55C8F4A}"/>
              </a:ext>
            </a:extLst>
          </p:cNvPr>
          <p:cNvSpPr/>
          <p:nvPr/>
        </p:nvSpPr>
        <p:spPr>
          <a:xfrm rot="5400000">
            <a:off x="4454525" y="3517900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>
            <a:extLst>
              <a:ext uri="{FF2B5EF4-FFF2-40B4-BE49-F238E27FC236}">
                <a16:creationId xmlns:a16="http://schemas.microsoft.com/office/drawing/2014/main" id="{CA0ECB10-5018-4BB6-A311-D8AF4435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Why Pooling</a:t>
            </a:r>
            <a:endParaRPr lang="zh-TW" altLang="en-US"/>
          </a:p>
        </p:txBody>
      </p:sp>
      <p:sp>
        <p:nvSpPr>
          <p:cNvPr id="29698" name="內容版面配置區 2">
            <a:extLst>
              <a:ext uri="{FF2B5EF4-FFF2-40B4-BE49-F238E27FC236}">
                <a16:creationId xmlns:a16="http://schemas.microsoft.com/office/drawing/2014/main" id="{39205A0A-44CD-4375-B2D5-A8C2C4F40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/>
              <a:t>Subsampling pixels will not change the object</a:t>
            </a:r>
            <a:endParaRPr lang="zh-TW" altLang="en-US" sz="280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4E9B056C-634E-430E-A32E-4D175B1D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8CB08E98-EED3-4CE6-ADCF-8934394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4337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76FE0D25-748D-4812-B5A0-9290D9868C4F}"/>
              </a:ext>
            </a:extLst>
          </p:cNvPr>
          <p:cNvSpPr/>
          <p:nvPr/>
        </p:nvSpPr>
        <p:spPr>
          <a:xfrm>
            <a:off x="4397375" y="36274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AF35BA89-4EA4-43B6-9A92-DE0D5A9DC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69B6F5E9-EA30-44AD-8236-D1168BAA6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408238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13201F08-E282-46D3-A30B-27FB2361B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900363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95FEACE3-8F71-4926-8CAF-73E662BD3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5511800"/>
            <a:ext cx="7297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D35C5A-CDBF-45BB-95B2-6DA2800F2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288" y="5867384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fewer parameters to characterize the image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3A8FF774-6386-43EF-9B11-B69DB3F1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pic>
        <p:nvPicPr>
          <p:cNvPr id="32770" name="Picture 2" descr="http://s.hswstatic.com/gif/whiskers-sam.jpg">
            <a:extLst>
              <a:ext uri="{FF2B5EF4-FFF2-40B4-BE49-F238E27FC236}">
                <a16:creationId xmlns:a16="http://schemas.microsoft.com/office/drawing/2014/main" id="{98E2D164-3EE2-474C-87C0-1D9B8EF1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24C7C37B-C24E-4EF7-A57D-95E9A8634267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C1A117B8-C61C-4B14-9F99-8834BB555590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CC076190-7B34-4076-B6FA-17C05EF6CBAA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A72256F3-6C4F-465C-A482-CB2465B0D0C4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B6194B5C-1AF4-4918-96EB-E7A88F97D529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9BE1195-5751-42E1-BF98-F0703E6846EF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08955C48-846D-478E-A918-350A7581315A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54E745F2-FD89-43FC-AED3-F6F29A0D8E2A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35D69BB2-1A43-4812-858C-7BBFB3C9E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56B0D495-3132-432D-B22F-8CD71280AC3D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6EDF3388-73EE-4FDA-A588-6BE61855C353}"/>
              </a:ext>
            </a:extLst>
          </p:cNvPr>
          <p:cNvSpPr/>
          <p:nvPr/>
        </p:nvSpPr>
        <p:spPr>
          <a:xfrm>
            <a:off x="5189538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42E16495-A131-43D3-AD1B-A425F381124D}"/>
              </a:ext>
            </a:extLst>
          </p:cNvPr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>
            <a:extLst>
              <a:ext uri="{FF2B5EF4-FFF2-40B4-BE49-F238E27FC236}">
                <a16:creationId xmlns:a16="http://schemas.microsoft.com/office/drawing/2014/main" id="{7BD190F6-6635-4C69-9E23-E46F24AD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966A02B5-15F1-4FDB-B833-9D60EBD6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8F9CB006-8366-408D-910A-5C97E952DFA2}"/>
              </a:ext>
            </a:extLst>
          </p:cNvPr>
          <p:cNvCxnSpPr/>
          <p:nvPr/>
        </p:nvCxnSpPr>
        <p:spPr>
          <a:xfrm flipH="1">
            <a:off x="3535363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5F774B99-8E07-45F9-BBAE-5F0FF4B5EE92}"/>
              </a:ext>
            </a:extLst>
          </p:cNvPr>
          <p:cNvSpPr/>
          <p:nvPr/>
        </p:nvSpPr>
        <p:spPr>
          <a:xfrm>
            <a:off x="5189538" y="4002088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FA251790-98AA-4A79-A0CA-08893D903393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6CD87A42-3D16-43BD-97BD-447B8E690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CA149C3B-04A1-4E54-816F-49882E48A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63D484FD-4E6B-45CA-85B5-2073E6E14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31AD29AE-1406-4F44-A7A6-D62290794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0E997B2E-A9AB-4D7A-9A09-4A5509B31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-1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9A79C1F8-649B-4D82-A35F-0A13D6CA9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706B0982-A336-47E8-B79B-4759E77EF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F5541E05-DC78-4AA1-90AA-3952038A7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2A8908DE-7100-4D2F-921E-826415BF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 Layer Perceptron</a:t>
            </a:r>
          </a:p>
        </p:txBody>
      </p:sp>
      <p:pic>
        <p:nvPicPr>
          <p:cNvPr id="14338" name="Picture 3">
            <a:extLst>
              <a:ext uri="{FF2B5EF4-FFF2-40B4-BE49-F238E27FC236}">
                <a16:creationId xmlns:a16="http://schemas.microsoft.com/office/drawing/2014/main" id="{EDA8BD8D-0A76-4806-A51C-415E7BAE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64724"/>
            <a:ext cx="7035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4">
            <a:extLst>
              <a:ext uri="{FF2B5EF4-FFF2-40B4-BE49-F238E27FC236}">
                <a16:creationId xmlns:a16="http://schemas.microsoft.com/office/drawing/2014/main" id="{74F820FD-2B0C-41B2-BF8E-1D16FCAA7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70443"/>
            <a:ext cx="77406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This is our fully connected network. If x</a:t>
            </a:r>
            <a:r>
              <a:rPr lang="en-US" altLang="en-US" sz="1800" baseline="-25000" dirty="0"/>
              <a:t>1 .</a:t>
            </a:r>
            <a:r>
              <a:rPr lang="en-US" altLang="en-US" sz="1800" dirty="0"/>
              <a:t>... </a:t>
            </a:r>
            <a:r>
              <a:rPr lang="en-US" altLang="en-US" sz="1800" dirty="0" err="1"/>
              <a:t>x</a:t>
            </a:r>
            <a:r>
              <a:rPr lang="en-US" altLang="en-US" sz="1800" baseline="-25000" dirty="0" err="1"/>
              <a:t>n</a:t>
            </a:r>
            <a:r>
              <a:rPr lang="en-US" altLang="en-US" sz="1800" dirty="0"/>
              <a:t>, n is very large and growing, </a:t>
            </a:r>
          </a:p>
          <a:p>
            <a:pPr eaLnBrk="1" hangingPunct="1"/>
            <a:r>
              <a:rPr lang="en-US" altLang="en-US" sz="1800" dirty="0"/>
              <a:t>this network would become too large. We now will input </a:t>
            </a:r>
            <a:r>
              <a:rPr lang="en-US" altLang="en-US" sz="1800" dirty="0">
                <a:solidFill>
                  <a:srgbClr val="FF0000"/>
                </a:solidFill>
              </a:rPr>
              <a:t>one x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i</a:t>
            </a:r>
            <a:r>
              <a:rPr lang="en-US" altLang="en-US" sz="1800" dirty="0">
                <a:solidFill>
                  <a:srgbClr val="FF0000"/>
                </a:solidFill>
              </a:rPr>
              <a:t> at a time</a:t>
            </a:r>
            <a:r>
              <a:rPr lang="en-US" altLang="en-US" sz="1800" dirty="0"/>
              <a:t>, </a:t>
            </a:r>
          </a:p>
          <a:p>
            <a:pPr eaLnBrk="1" hangingPunct="1"/>
            <a:r>
              <a:rPr lang="en-US" altLang="en-US" sz="1800" dirty="0"/>
              <a:t>and </a:t>
            </a:r>
            <a:r>
              <a:rPr lang="en-US" altLang="en-US" sz="1800" dirty="0">
                <a:solidFill>
                  <a:srgbClr val="FF0000"/>
                </a:solidFill>
              </a:rPr>
              <a:t>re-use the same edge weights.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A3AAF738-1FB2-42BD-8F34-83D83686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8376A964-01B7-40E8-BBFE-8A9B0E7AEDEB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53DFDE1-FCA1-4DAD-BD54-D780F105EBB6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DEA9546-A867-47E5-959F-D0386432D36D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1E2D82B5-B917-4CC7-B7AD-6247940B7851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F9A2AD8-6925-4440-8F10-6D66B8F1C5BA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E5389CA-6A29-40F6-A331-304C80EC8B91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A5C3866-C759-46C6-9F10-F4FED068590B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892DF4F-E4FB-4F55-9D15-5213E9565562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7B36BC8-60BD-482D-9E7D-4A7DAD256F36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0F6F8595-DAE9-44F8-B653-3C085489F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510E097F-77ED-47D0-8FB0-7DDF3170F38F}"/>
              </a:ext>
            </a:extLst>
          </p:cNvPr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42C29BD0-CE17-45AF-8D20-A4C0E22775AE}"/>
              </a:ext>
            </a:extLst>
          </p:cNvPr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629E62E6-0D17-4E0F-A5A2-8D127B5EBDD1}"/>
              </a:ext>
            </a:extLst>
          </p:cNvPr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B1E543E7-EE40-4357-B642-58B806ADE337}"/>
              </a:ext>
            </a:extLst>
          </p:cNvPr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08CEB4C1-5D9E-4870-99C0-F80CE003F7EB}"/>
              </a:ext>
            </a:extLst>
          </p:cNvPr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1B76BA41-64D0-45F5-AF54-AAE48DBA2474}"/>
              </a:ext>
            </a:extLst>
          </p:cNvPr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701661BB-53F6-4C7F-AE20-EAFD2D68FDC5}"/>
              </a:ext>
            </a:extLst>
          </p:cNvPr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921BA3D5-4877-4023-BED6-B3D4C970CAC4}"/>
              </a:ext>
            </a:extLst>
          </p:cNvPr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DC016D5B-1B9E-4321-8AB7-5E55C9A997AD}"/>
              </a:ext>
            </a:extLst>
          </p:cNvPr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DD8E6E9C-B264-4E58-BADA-DF2D202E639D}"/>
              </a:ext>
            </a:extLst>
          </p:cNvPr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779E71F9-92A1-40A4-8522-C33538E453AD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724150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2856EDD7-F647-44F3-A030-3E8E130C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DE74D3F9-9E37-4561-848A-78CB785AC15C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4DA5B4E7-904E-4B79-98D4-AA491F57E7E2}"/>
              </a:ext>
            </a:extLst>
          </p:cNvPr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66EE4661-AEA5-4D66-AE69-CA2E6133A185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383A7B84-52F6-4E5C-88FF-124ECF4DC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AE9469A7-78DE-45EA-94B6-8B8D93CC0239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0CECD58E-12AC-44EC-BE81-643595C6E24B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940C6DE8-2DE4-4DD6-95E0-F8C48D191CD2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CCD4E56-6615-4A7F-81FB-16BCB5B62090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69E220C1-74AB-4813-BBBE-9C3A04745E32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611FF971-0821-45E7-B36E-2B1FD970C0B5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71AE6504-9DE5-4CC3-8139-AAB6874981BD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83F0C89B-828C-4ADB-996F-05D77F188D41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37B55BD5-8EB6-48AE-A207-7CB35F4D0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AEE5241C-7926-4B2C-A303-DC8033572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3A814B5A-079C-49C7-8B95-34B2BABDA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7A2770A1-F296-4638-933A-D202D0BA2C8E}"/>
              </a:ext>
            </a:extLst>
          </p:cNvPr>
          <p:cNvCxnSpPr/>
          <p:nvPr/>
        </p:nvCxnSpPr>
        <p:spPr>
          <a:xfrm>
            <a:off x="2201863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FCA3C186-6B66-42B5-A01D-69BEF9A02A13}"/>
              </a:ext>
            </a:extLst>
          </p:cNvPr>
          <p:cNvCxnSpPr/>
          <p:nvPr/>
        </p:nvCxnSpPr>
        <p:spPr>
          <a:xfrm>
            <a:off x="4129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5A09362C-07AE-4590-A717-0B44EEFB35BA}"/>
              </a:ext>
            </a:extLst>
          </p:cNvPr>
          <p:cNvCxnSpPr/>
          <p:nvPr/>
        </p:nvCxnSpPr>
        <p:spPr>
          <a:xfrm>
            <a:off x="4559300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E073EEE5-292C-45FD-AB1C-FB61233A3714}"/>
              </a:ext>
            </a:extLst>
          </p:cNvPr>
          <p:cNvCxnSpPr/>
          <p:nvPr/>
        </p:nvCxnSpPr>
        <p:spPr>
          <a:xfrm>
            <a:off x="4816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AC094EAF-688A-4BD0-ACF1-6A650B65904E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F6A1B8B7-6379-43AA-A8D0-63B0BBC6862C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9CBB9218-7936-49AA-8872-DF036DEF7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452688"/>
            <a:ext cx="1801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BA5EC63F-22D4-4796-94D4-950E1AB0C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522538"/>
            <a:ext cx="692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024B154A-B4C6-491C-8791-A8F29EC67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3A9C0CB3-E05D-417E-8680-4B2A105AA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9AA7197D-2A85-4517-8FDA-B805BC3DE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DC5A6207-2D91-4748-A111-C414D4495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F0274B6D-9322-4442-826E-C5BCD547B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263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F3344A20-008D-4394-88B7-2894E6501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238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2BED53C4-82C7-45E7-A0BC-B0412E700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A69FB501-AACF-4A0C-8936-EDC4DEE77D61}"/>
              </a:ext>
            </a:extLst>
          </p:cNvPr>
          <p:cNvSpPr/>
          <p:nvPr/>
        </p:nvSpPr>
        <p:spPr>
          <a:xfrm>
            <a:off x="1652588" y="5092700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5F7950D6-4364-4441-A6DA-C961D0BA2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FD503268-84D4-4107-9995-AC88D3D73714}"/>
              </a:ext>
            </a:extLst>
          </p:cNvPr>
          <p:cNvSpPr/>
          <p:nvPr/>
        </p:nvSpPr>
        <p:spPr>
          <a:xfrm>
            <a:off x="3940175" y="5105400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9FAAD2F8-D643-4FA2-A26A-C6181E449157}"/>
              </a:ext>
            </a:extLst>
          </p:cNvPr>
          <p:cNvSpPr/>
          <p:nvPr/>
        </p:nvSpPr>
        <p:spPr>
          <a:xfrm>
            <a:off x="3082925" y="5583238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BBBDBD7B-9041-4C4D-87A6-D64BF1CCC74E}"/>
              </a:ext>
            </a:extLst>
          </p:cNvPr>
          <p:cNvSpPr/>
          <p:nvPr/>
        </p:nvSpPr>
        <p:spPr>
          <a:xfrm>
            <a:off x="374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4D941425-34F3-4271-90D6-650EC9A641C2}"/>
              </a:ext>
            </a:extLst>
          </p:cNvPr>
          <p:cNvSpPr/>
          <p:nvPr/>
        </p:nvSpPr>
        <p:spPr>
          <a:xfrm>
            <a:off x="1222375" y="4598988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7115AF8D-2DBE-4983-AC08-562768EF8128}"/>
              </a:ext>
            </a:extLst>
          </p:cNvPr>
          <p:cNvCxnSpPr/>
          <p:nvPr/>
        </p:nvCxnSpPr>
        <p:spPr>
          <a:xfrm flipH="1">
            <a:off x="5748338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100003A7-2E8F-4957-A0F9-27B71E8669CF}"/>
              </a:ext>
            </a:extLst>
          </p:cNvPr>
          <p:cNvCxnSpPr>
            <a:endCxn id="37" idx="3"/>
          </p:cNvCxnSpPr>
          <p:nvPr/>
        </p:nvCxnSpPr>
        <p:spPr>
          <a:xfrm flipH="1">
            <a:off x="5748338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043BA946-F854-427E-8D83-E4B56D57AE17}"/>
              </a:ext>
            </a:extLst>
          </p:cNvPr>
          <p:cNvCxnSpPr/>
          <p:nvPr/>
        </p:nvCxnSpPr>
        <p:spPr>
          <a:xfrm>
            <a:off x="4114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112383AC-A0AB-4580-8F71-24A9D4DF262F}"/>
              </a:ext>
            </a:extLst>
          </p:cNvPr>
          <p:cNvCxnSpPr/>
          <p:nvPr/>
        </p:nvCxnSpPr>
        <p:spPr>
          <a:xfrm>
            <a:off x="3124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D0DBCDE8-6731-4223-B8BE-2578E427F749}"/>
              </a:ext>
            </a:extLst>
          </p:cNvPr>
          <p:cNvCxnSpPr>
            <a:cxnSpLocks/>
          </p:cNvCxnSpPr>
          <p:nvPr/>
        </p:nvCxnSpPr>
        <p:spPr>
          <a:xfrm flipH="1">
            <a:off x="3962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FB9D6AA1-4A8F-4815-B2F2-D635A8F03F2D}"/>
              </a:ext>
            </a:extLst>
          </p:cNvPr>
          <p:cNvCxnSpPr>
            <a:cxnSpLocks/>
          </p:cNvCxnSpPr>
          <p:nvPr/>
        </p:nvCxnSpPr>
        <p:spPr>
          <a:xfrm flipH="1">
            <a:off x="2286000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8F8BCC51-B708-4010-B1F1-FA9FFC1C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672833CC-DB29-4FC4-A597-B0414A124177}"/>
              </a:ext>
            </a:extLst>
          </p:cNvPr>
          <p:cNvCxnSpPr/>
          <p:nvPr/>
        </p:nvCxnSpPr>
        <p:spPr>
          <a:xfrm>
            <a:off x="2046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898DF6C6-A251-4F5E-97A4-9CE6C36466CC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14940467-1FF8-4EC9-9184-FC6E0546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FFBB3176-B1D6-4C4B-B86F-FB20772C4740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A17EDF17-1166-4DFA-8A26-D8BF035DE0E4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3CBE432D-0DC0-4171-A649-A69D6F0004BE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54A6A60-8A05-4935-9E1C-2E13DF097D25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379C0C52-9A7F-48FA-98B9-EBB6E0215168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00A012-83D5-4FCA-ACA0-1507C5578C06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3E59D11C-3F1E-4ADA-8D40-97C0C9FDD0C9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C64BFEB-BC1E-4A1F-ABA2-E0F1EC9C521F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51F2D12D-1432-4418-84E8-193DB5CA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8BFA5B58-1316-45F5-A98A-1B5E284A0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 x 28 x 28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A7F43A0-F345-4FDB-978D-E09FE852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26 x 26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053AC5F2-57D9-4CB6-A7C3-1C1561C7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13 x 13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3C97A3B-9A2A-4827-AD56-76F96CBF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50 x 11 x 11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A5E2DE56-4610-4D0E-A435-418535C8F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50 x 5 x 5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6A614607-DCAC-4280-8063-A413C03EC8ED}"/>
              </a:ext>
            </a:extLst>
          </p:cNvPr>
          <p:cNvSpPr txBox="1"/>
          <p:nvPr/>
        </p:nvSpPr>
        <p:spPr>
          <a:xfrm>
            <a:off x="3267596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2BCF67FD-4901-4A67-8AB4-2EB1C76F3666}"/>
              </a:ext>
            </a:extLst>
          </p:cNvPr>
          <p:cNvSpPr/>
          <p:nvPr/>
        </p:nvSpPr>
        <p:spPr>
          <a:xfrm rot="10800000">
            <a:off x="4864100" y="5651500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971E568F-0B63-4E07-BFE6-85EAFC53CD7E}"/>
              </a:ext>
            </a:extLst>
          </p:cNvPr>
          <p:cNvSpPr/>
          <p:nvPr/>
        </p:nvSpPr>
        <p:spPr>
          <a:xfrm rot="16200000">
            <a:off x="2151856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986832DA-CB23-4A63-A825-826AA38F6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FC922361-1E23-4EAB-8B16-2EFB182A7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1250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CE85543D-3F64-4778-B1DA-04F50E2D64E3}"/>
              </a:ext>
            </a:extLst>
          </p:cNvPr>
          <p:cNvGrpSpPr>
            <a:grpSpLocks/>
          </p:cNvGrpSpPr>
          <p:nvPr/>
        </p:nvGrpSpPr>
        <p:grpSpPr bwMode="auto">
          <a:xfrm>
            <a:off x="514350" y="2208213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685553AC-42D2-4546-95A6-B71552433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9A1023BB-439D-4A96-BCC7-A6FB484E8381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99E7CBDE-654F-4425-9CB3-4DA4F1FF5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AB13C19B-F6DC-43A6-BF6B-59C625C3D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6008364" y="1126817"/>
            <a:ext cx="646658" cy="773266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0" name="Straight Connector 219"/>
            <p:cNvCxnSpPr/>
            <p:nvPr/>
          </p:nvCxnSpPr>
          <p:spPr>
            <a:xfrm flipH="1">
              <a:off x="6567303" y="2258112"/>
              <a:ext cx="279494" cy="33878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6567302" y="2258112"/>
              <a:ext cx="294326" cy="32576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/>
        </p:nvGrpSpPr>
        <p:grpSpPr>
          <a:xfrm>
            <a:off x="6313240" y="1973826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H="1">
              <a:off x="6679082" y="2281304"/>
              <a:ext cx="148184" cy="308174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6469627" y="2281304"/>
              <a:ext cx="209454" cy="29170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/>
        </p:nvGrpSpPr>
        <p:grpSpPr>
          <a:xfrm>
            <a:off x="6631896" y="2736398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0" name="Rectangle 209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>
            <a:xfrm flipH="1">
              <a:off x="6514702" y="2258822"/>
              <a:ext cx="144448" cy="32639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6659150" y="2264035"/>
              <a:ext cx="169213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6947150" y="3492839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02" name="Rectangle 201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03" name="Straight Connector 202"/>
            <p:cNvCxnSpPr/>
            <p:nvPr/>
          </p:nvCxnSpPr>
          <p:spPr>
            <a:xfrm flipH="1">
              <a:off x="7274159" y="4259340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246505" y="426257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6" name="Rectangle 195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97" name="Straight Connector 196"/>
            <p:cNvCxnSpPr/>
            <p:nvPr/>
          </p:nvCxnSpPr>
          <p:spPr>
            <a:xfrm flipH="1">
              <a:off x="7274159" y="3949251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 bwMode="auto">
          <a:xfrm>
            <a:off x="2425419" y="1382009"/>
            <a:ext cx="1537635" cy="161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12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683919" y="2198793"/>
            <a:ext cx="1537635" cy="1612040"/>
          </a:xfrm>
          <a:prstGeom prst="rect">
            <a:avLst/>
          </a:prstGeom>
          <a:solidFill>
            <a:srgbClr val="92D050">
              <a:alpha val="50000"/>
            </a:srgbClr>
          </a:solidFill>
          <a:ln w="412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943653" y="2799985"/>
            <a:ext cx="1537635" cy="161204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412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Convolutional  NN ? </a:t>
            </a:r>
          </a:p>
        </p:txBody>
      </p:sp>
      <p:pic>
        <p:nvPicPr>
          <p:cNvPr id="2050" name="Picture 2" descr="http://www.cosy.sbg.ac.at/~pmeerw/Watermarking/lena_gra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" y="1964758"/>
            <a:ext cx="1669647" cy="1713280"/>
          </a:xfrm>
          <a:prstGeom prst="rect">
            <a:avLst/>
          </a:prstGeom>
          <a:solidFill>
            <a:srgbClr val="A6CE39"/>
          </a:solidFill>
        </p:spPr>
      </p:pic>
      <p:grpSp>
        <p:nvGrpSpPr>
          <p:cNvPr id="50" name="Group 49"/>
          <p:cNvGrpSpPr/>
          <p:nvPr/>
        </p:nvGrpSpPr>
        <p:grpSpPr>
          <a:xfrm>
            <a:off x="434807" y="1977357"/>
            <a:ext cx="428694" cy="458347"/>
            <a:chOff x="247852" y="2743201"/>
            <a:chExt cx="366298" cy="382136"/>
          </a:xfrm>
          <a:solidFill>
            <a:srgbClr val="FF0000"/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2" name="Straight Connector 51"/>
            <p:cNvCxnSpPr>
              <a:stCxn id="51" idx="3"/>
              <a:endCxn id="51" idx="1"/>
            </p:cNvCxnSpPr>
            <p:nvPr/>
          </p:nvCxnSpPr>
          <p:spPr>
            <a:xfrm flipH="1">
              <a:off x="247852" y="2934269"/>
              <a:ext cx="366298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 bwMode="auto">
          <a:xfrm>
            <a:off x="3145649" y="3414843"/>
            <a:ext cx="1537635" cy="1612040"/>
          </a:xfrm>
          <a:prstGeom prst="rect">
            <a:avLst/>
          </a:prstGeom>
          <a:solidFill>
            <a:srgbClr val="FF0000">
              <a:alpha val="50000"/>
            </a:srgbClr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065" name="Group 2064"/>
          <p:cNvGrpSpPr/>
          <p:nvPr/>
        </p:nvGrpSpPr>
        <p:grpSpPr>
          <a:xfrm>
            <a:off x="4686824" y="1719908"/>
            <a:ext cx="665836" cy="720041"/>
            <a:chOff x="6546098" y="1186490"/>
            <a:chExt cx="665836" cy="7017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4" name="Rectangle 153"/>
            <p:cNvSpPr/>
            <p:nvPr/>
          </p:nvSpPr>
          <p:spPr bwMode="auto">
            <a:xfrm>
              <a:off x="6546098" y="1186490"/>
              <a:ext cx="665836" cy="701704"/>
            </a:xfrm>
            <a:prstGeom prst="rect">
              <a:avLst/>
            </a:prstGeom>
            <a:grpFill/>
            <a:ln w="412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74" name="Straight Connector 273"/>
            <p:cNvCxnSpPr/>
            <p:nvPr/>
          </p:nvCxnSpPr>
          <p:spPr>
            <a:xfrm>
              <a:off x="6786131" y="1424206"/>
              <a:ext cx="208248" cy="20944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 bwMode="auto">
          <a:xfrm>
            <a:off x="3194236" y="3459643"/>
            <a:ext cx="133766" cy="180746"/>
          </a:xfrm>
          <a:prstGeom prst="rect">
            <a:avLst/>
          </a:prstGeom>
          <a:solidFill>
            <a:srgbClr val="FF0000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endCxn id="81" idx="1"/>
          </p:cNvCxnSpPr>
          <p:nvPr/>
        </p:nvCxnSpPr>
        <p:spPr>
          <a:xfrm>
            <a:off x="449790" y="1979811"/>
            <a:ext cx="2744446" cy="1570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1" idx="1"/>
          </p:cNvCxnSpPr>
          <p:nvPr/>
        </p:nvCxnSpPr>
        <p:spPr>
          <a:xfrm>
            <a:off x="799252" y="1979115"/>
            <a:ext cx="2394984" cy="15709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3501" y="2454601"/>
            <a:ext cx="2219893" cy="10618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81" idx="1"/>
          </p:cNvCxnSpPr>
          <p:nvPr/>
        </p:nvCxnSpPr>
        <p:spPr>
          <a:xfrm>
            <a:off x="449790" y="2454601"/>
            <a:ext cx="2744446" cy="10954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21903" y="1994217"/>
            <a:ext cx="441598" cy="431814"/>
            <a:chOff x="247852" y="2743201"/>
            <a:chExt cx="366298" cy="38213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5" name="Rectangle 44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412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/>
            <p:cNvCxnSpPr>
              <a:stCxn id="45" idx="0"/>
              <a:endCxn id="45" idx="2"/>
            </p:cNvCxnSpPr>
            <p:nvPr/>
          </p:nvCxnSpPr>
          <p:spPr>
            <a:xfrm>
              <a:off x="431001" y="2743201"/>
              <a:ext cx="0" cy="38213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3744" y="2014063"/>
            <a:ext cx="444682" cy="392122"/>
            <a:chOff x="247852" y="2743201"/>
            <a:chExt cx="366298" cy="38213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247852" y="2743202"/>
              <a:ext cx="366298" cy="382135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23550" y="1994217"/>
            <a:ext cx="451208" cy="442580"/>
            <a:chOff x="6348621" y="2303664"/>
            <a:chExt cx="414064" cy="43130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7" name="Rectangle 76"/>
            <p:cNvSpPr/>
            <p:nvPr/>
          </p:nvSpPr>
          <p:spPr bwMode="auto">
            <a:xfrm>
              <a:off x="6348621" y="2303664"/>
              <a:ext cx="414064" cy="431309"/>
            </a:xfrm>
            <a:prstGeom prst="rect">
              <a:avLst/>
            </a:prstGeom>
            <a:grpFill/>
            <a:ln w="412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348621" y="2303664"/>
              <a:ext cx="414064" cy="431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 bwMode="auto">
          <a:xfrm>
            <a:off x="5616889" y="4792027"/>
            <a:ext cx="133766" cy="180746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3145648" y="3406959"/>
            <a:ext cx="451208" cy="442580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2x2</a:t>
            </a:r>
          </a:p>
        </p:txBody>
      </p:sp>
      <p:cxnSp>
        <p:nvCxnSpPr>
          <p:cNvPr id="117" name="Straight Arrow Connector 116"/>
          <p:cNvCxnSpPr>
            <a:endCxn id="116" idx="1"/>
          </p:cNvCxnSpPr>
          <p:nvPr/>
        </p:nvCxnSpPr>
        <p:spPr>
          <a:xfrm>
            <a:off x="3145649" y="3861761"/>
            <a:ext cx="2471240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16" idx="1"/>
          </p:cNvCxnSpPr>
          <p:nvPr/>
        </p:nvCxnSpPr>
        <p:spPr>
          <a:xfrm>
            <a:off x="3596857" y="3459641"/>
            <a:ext cx="2020032" cy="142275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116" idx="1"/>
          </p:cNvCxnSpPr>
          <p:nvPr/>
        </p:nvCxnSpPr>
        <p:spPr>
          <a:xfrm>
            <a:off x="3596856" y="3861761"/>
            <a:ext cx="2020033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16" idx="1"/>
          </p:cNvCxnSpPr>
          <p:nvPr/>
        </p:nvCxnSpPr>
        <p:spPr>
          <a:xfrm>
            <a:off x="3145649" y="3414843"/>
            <a:ext cx="2471240" cy="14675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5605101" y="4783401"/>
            <a:ext cx="646658" cy="685471"/>
            <a:chOff x="5482074" y="3400385"/>
            <a:chExt cx="646658" cy="668014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5482074" y="3400385"/>
              <a:ext cx="646658" cy="6680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 flipH="1">
              <a:off x="5624795" y="3717697"/>
              <a:ext cx="313662" cy="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316914" y="3775845"/>
            <a:ext cx="665836" cy="692058"/>
            <a:chOff x="5919472" y="3370699"/>
            <a:chExt cx="665836" cy="67443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4" name="Rectangle 163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6238648" y="3611260"/>
              <a:ext cx="6333" cy="240917"/>
            </a:xfrm>
            <a:prstGeom prst="line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67" name="Group 166"/>
          <p:cNvGrpSpPr/>
          <p:nvPr/>
        </p:nvGrpSpPr>
        <p:grpSpPr>
          <a:xfrm>
            <a:off x="5003826" y="2767433"/>
            <a:ext cx="665836" cy="692058"/>
            <a:chOff x="5919472" y="3370699"/>
            <a:chExt cx="665836" cy="67443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H="1">
              <a:off x="6152384" y="3579456"/>
              <a:ext cx="262392" cy="236367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7551492" y="501632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 flipH="1">
              <a:off x="7266208" y="4116222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4" name="Straight Arrow Connector 183"/>
          <p:cNvCxnSpPr>
            <a:stCxn id="161" idx="3"/>
            <a:endCxn id="180" idx="1"/>
          </p:cNvCxnSpPr>
          <p:nvPr/>
        </p:nvCxnSpPr>
        <p:spPr>
          <a:xfrm>
            <a:off x="6251759" y="5126137"/>
            <a:ext cx="1299733" cy="2329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4" idx="3"/>
            <a:endCxn id="180" idx="1"/>
          </p:cNvCxnSpPr>
          <p:nvPr/>
        </p:nvCxnSpPr>
        <p:spPr>
          <a:xfrm>
            <a:off x="5982750" y="4121874"/>
            <a:ext cx="1568742" cy="12371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61" idx="3"/>
            <a:endCxn id="196" idx="1"/>
          </p:cNvCxnSpPr>
          <p:nvPr/>
        </p:nvCxnSpPr>
        <p:spPr>
          <a:xfrm flipV="1">
            <a:off x="6251759" y="4605313"/>
            <a:ext cx="994746" cy="5208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64" idx="3"/>
            <a:endCxn id="196" idx="1"/>
          </p:cNvCxnSpPr>
          <p:nvPr/>
        </p:nvCxnSpPr>
        <p:spPr>
          <a:xfrm>
            <a:off x="5982750" y="4121874"/>
            <a:ext cx="1263755" cy="4834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>
            <a:stCxn id="161" idx="3"/>
            <a:endCxn id="202" idx="1"/>
          </p:cNvCxnSpPr>
          <p:nvPr/>
        </p:nvCxnSpPr>
        <p:spPr>
          <a:xfrm flipV="1">
            <a:off x="6251759" y="3835575"/>
            <a:ext cx="695391" cy="129056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64" idx="3"/>
            <a:endCxn id="202" idx="1"/>
          </p:cNvCxnSpPr>
          <p:nvPr/>
        </p:nvCxnSpPr>
        <p:spPr>
          <a:xfrm flipV="1">
            <a:off x="5982750" y="3835575"/>
            <a:ext cx="964400" cy="286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168" idx="3"/>
            <a:endCxn id="210" idx="1"/>
          </p:cNvCxnSpPr>
          <p:nvPr/>
        </p:nvCxnSpPr>
        <p:spPr>
          <a:xfrm flipV="1">
            <a:off x="5669662" y="3079134"/>
            <a:ext cx="962234" cy="343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154" idx="3"/>
            <a:endCxn id="210" idx="1"/>
          </p:cNvCxnSpPr>
          <p:nvPr/>
        </p:nvCxnSpPr>
        <p:spPr>
          <a:xfrm>
            <a:off x="5352660" y="2079929"/>
            <a:ext cx="1279236" cy="999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68" idx="3"/>
            <a:endCxn id="289" idx="1"/>
          </p:cNvCxnSpPr>
          <p:nvPr/>
        </p:nvCxnSpPr>
        <p:spPr>
          <a:xfrm flipV="1">
            <a:off x="5669662" y="2316562"/>
            <a:ext cx="643578" cy="7969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154" idx="3"/>
            <a:endCxn id="289" idx="1"/>
          </p:cNvCxnSpPr>
          <p:nvPr/>
        </p:nvCxnSpPr>
        <p:spPr>
          <a:xfrm>
            <a:off x="5352660" y="2079929"/>
            <a:ext cx="960580" cy="2366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54" idx="3"/>
            <a:endCxn id="217" idx="1"/>
          </p:cNvCxnSpPr>
          <p:nvPr/>
        </p:nvCxnSpPr>
        <p:spPr>
          <a:xfrm flipV="1">
            <a:off x="5352660" y="1513450"/>
            <a:ext cx="655704" cy="56647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68" idx="3"/>
            <a:endCxn id="217" idx="1"/>
          </p:cNvCxnSpPr>
          <p:nvPr/>
        </p:nvCxnSpPr>
        <p:spPr>
          <a:xfrm flipV="1">
            <a:off x="5669662" y="1513450"/>
            <a:ext cx="338702" cy="16000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 bwMode="auto">
          <a:xfrm>
            <a:off x="449790" y="5676254"/>
            <a:ext cx="2870929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  <p:sp>
        <p:nvSpPr>
          <p:cNvPr id="83" name="Right Arrow 82"/>
          <p:cNvSpPr/>
          <p:nvPr/>
        </p:nvSpPr>
        <p:spPr bwMode="auto">
          <a:xfrm>
            <a:off x="3404202" y="5691280"/>
            <a:ext cx="2495550" cy="71417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Sub-sampling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84" name="Right Arrow 83"/>
          <p:cNvSpPr/>
          <p:nvPr/>
        </p:nvSpPr>
        <p:spPr bwMode="auto">
          <a:xfrm>
            <a:off x="5956774" y="5691280"/>
            <a:ext cx="2759713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</p:spTree>
    <p:extLst>
      <p:ext uri="{BB962C8B-B14F-4D97-AF65-F5344CB8AC3E}">
        <p14:creationId xmlns:p14="http://schemas.microsoft.com/office/powerpoint/2010/main" val="11149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7 L 0.13628 0.01042 L 0.00017 0.0213 L 0.13628 0.03287 L 0.00017 0.04444 L 0.13628 0.05486 L 0.00017 0.0662 L 0.13628 0.07731 L 0.00017 0.08889 L 0.13628 0.1 L 0.00017 0.11088 L 0.13628 0.12245 L 0.00017 0.13287 L 0.13628 0.14444 L 0.00017 0.15579 L 0.13628 0.1669 L 0.00017 0.17847 " pathEditMode="relative" rAng="5400000" ptsTypes="FFFFFFFFFFFFFFFFF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0" grpId="0" animBg="1"/>
      <p:bldP spid="49" grpId="0" animBg="1"/>
      <p:bldP spid="56" grpId="0" animBg="1"/>
      <p:bldP spid="81" grpId="0" animBg="1"/>
      <p:bldP spid="116" grpId="0" animBg="1"/>
      <p:bldP spid="113" grpId="0" animBg="1"/>
      <p:bldP spid="3" grpId="0" animBg="1"/>
      <p:bldP spid="83" grpId="0" animBg="1"/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success story: ILSVRC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4921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Imagenet</a:t>
            </a:r>
            <a:r>
              <a:rPr lang="en-US" sz="2400" dirty="0"/>
              <a:t> data base:  14 </a:t>
            </a:r>
            <a:r>
              <a:rPr lang="en-US" sz="2400" dirty="0" err="1"/>
              <a:t>mln</a:t>
            </a:r>
            <a:r>
              <a:rPr lang="en-US" sz="2400" dirty="0"/>
              <a:t> labeled images, 20K categories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14987" r="56513" b="8000"/>
          <a:stretch/>
        </p:blipFill>
        <p:spPr bwMode="auto">
          <a:xfrm>
            <a:off x="1412719" y="1905000"/>
            <a:ext cx="5969156" cy="449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66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Transfer learning</a:t>
            </a:r>
          </a:p>
          <a:p>
            <a:r>
              <a:rPr lang="en-US" dirty="0"/>
              <a:t>Fine-tuning the CNN</a:t>
            </a:r>
          </a:p>
          <a:p>
            <a:pPr lvl="1"/>
            <a:r>
              <a:rPr lang="en-US" dirty="0"/>
              <a:t>Keep some early layers</a:t>
            </a:r>
          </a:p>
          <a:p>
            <a:pPr lvl="2"/>
            <a:r>
              <a:rPr lang="en-US" dirty="0"/>
              <a:t>Early layers contain more generic features, edges, color blobs</a:t>
            </a:r>
          </a:p>
          <a:p>
            <a:pPr lvl="2"/>
            <a:r>
              <a:rPr lang="en-US" dirty="0"/>
              <a:t>Common to many visual tasks</a:t>
            </a:r>
          </a:p>
          <a:p>
            <a:pPr lvl="1"/>
            <a:r>
              <a:rPr lang="en-US" dirty="0"/>
              <a:t>Fine-tune the later layers</a:t>
            </a:r>
          </a:p>
          <a:p>
            <a:pPr lvl="2"/>
            <a:r>
              <a:rPr lang="en-US" dirty="0"/>
              <a:t>More specific to the details of the class</a:t>
            </a:r>
          </a:p>
          <a:p>
            <a:r>
              <a:rPr lang="en-US" dirty="0"/>
              <a:t>CNN as feature extractor</a:t>
            </a:r>
          </a:p>
          <a:p>
            <a:pPr lvl="1"/>
            <a:r>
              <a:rPr lang="en-US" dirty="0"/>
              <a:t>Remove the last fully connected layer</a:t>
            </a:r>
          </a:p>
          <a:p>
            <a:pPr lvl="1"/>
            <a:r>
              <a:rPr lang="en-US" dirty="0"/>
              <a:t>A kind of descriptor or CNN codes for the image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 gives a 4096 Dim descriptor</a:t>
            </a:r>
          </a:p>
        </p:txBody>
      </p:sp>
    </p:spTree>
    <p:extLst>
      <p:ext uri="{BB962C8B-B14F-4D97-AF65-F5344CB8AC3E}">
        <p14:creationId xmlns:p14="http://schemas.microsoft.com/office/powerpoint/2010/main" val="65072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Semantic segmentation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64" y="1745673"/>
            <a:ext cx="2752228" cy="41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12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</a:t>
            </a:r>
            <a:r>
              <a:rPr lang="en-US" dirty="0"/>
              <a:t> NN: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5771403"/>
            <a:ext cx="8407400" cy="42576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err="1"/>
              <a:t>Sermanet</a:t>
            </a:r>
            <a:r>
              <a:rPr lang="en-US" dirty="0"/>
              <a:t>, CVPR 2014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98" y="1441387"/>
            <a:ext cx="4021559" cy="43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2" y="1417637"/>
            <a:ext cx="3071160" cy="434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13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9089-3E9C-485E-B003-FC8F813F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F77E-74AF-4E8C-9FA6-CEE4224D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91" y="2971800"/>
            <a:ext cx="8292217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23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popular CNN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2442352"/>
            <a:ext cx="3540143" cy="241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LeNet</a:t>
            </a:r>
            <a:r>
              <a:rPr lang="en-US" dirty="0"/>
              <a:t>, 1998</a:t>
            </a:r>
          </a:p>
          <a:p>
            <a:r>
              <a:rPr lang="en-US" dirty="0" err="1"/>
              <a:t>AlexNet</a:t>
            </a:r>
            <a:r>
              <a:rPr lang="en-US" dirty="0"/>
              <a:t>, 2012</a:t>
            </a:r>
          </a:p>
          <a:p>
            <a:r>
              <a:rPr lang="en-US" dirty="0" err="1"/>
              <a:t>VGGNet</a:t>
            </a:r>
            <a:r>
              <a:rPr lang="en-US" dirty="0"/>
              <a:t>, 2014</a:t>
            </a:r>
          </a:p>
          <a:p>
            <a:r>
              <a:rPr lang="en-US" dirty="0" err="1"/>
              <a:t>ResNet</a:t>
            </a:r>
            <a:r>
              <a:rPr lang="en-US" dirty="0"/>
              <a:t>,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76" y="1953490"/>
            <a:ext cx="6011936" cy="30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7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B985D743-9431-40A3-B56C-2E7BF11D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846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>
            <a:extLst>
              <a:ext uri="{FF2B5EF4-FFF2-40B4-BE49-F238E27FC236}">
                <a16:creationId xmlns:a16="http://schemas.microsoft.com/office/drawing/2014/main" id="{E3AAF1BA-06AF-4A02-B9BF-6206B034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8210550" cy="1325563"/>
          </a:xfrm>
        </p:spPr>
        <p:txBody>
          <a:bodyPr>
            <a:normAutofit fontScale="90000"/>
          </a:bodyPr>
          <a:lstStyle/>
          <a:p>
            <a:r>
              <a:rPr lang="en-US" altLang="zh-TW" sz="2800"/>
              <a:t>Same pattern appears in different places:</a:t>
            </a:r>
            <a:br>
              <a:rPr lang="en-US" altLang="zh-TW" sz="2800"/>
            </a:br>
            <a:r>
              <a:rPr lang="en-US" altLang="zh-TW" sz="2800"/>
              <a:t>They can be compressed!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and each detector must “move around”.</a:t>
            </a:r>
            <a:endParaRPr lang="zh-TW" altLang="en-US" sz="360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17077E36-2E15-4277-8C05-D370909B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22860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EAB91068-5B12-4677-A6E5-9EBFDD484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27C8A9C-C8E0-4A2C-B71B-F9255B2F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2" y="2576513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>
            <a:extLst>
              <a:ext uri="{FF2B5EF4-FFF2-40B4-BE49-F238E27FC236}">
                <a16:creationId xmlns:a16="http://schemas.microsoft.com/office/drawing/2014/main" id="{28428077-A224-4F92-87D6-768A9946E460}"/>
              </a:ext>
            </a:extLst>
          </p:cNvPr>
          <p:cNvSpPr/>
          <p:nvPr/>
        </p:nvSpPr>
        <p:spPr>
          <a:xfrm>
            <a:off x="5029200" y="21336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F17A652F-965F-472A-A6EC-0299F51909AD}"/>
              </a:ext>
            </a:extLst>
          </p:cNvPr>
          <p:cNvSpPr/>
          <p:nvPr/>
        </p:nvSpPr>
        <p:spPr>
          <a:xfrm>
            <a:off x="1243012" y="2336800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B6B7B800-281C-477C-9D2F-1A119B7FEFD2}"/>
              </a:ext>
            </a:extLst>
          </p:cNvPr>
          <p:cNvSpPr/>
          <p:nvPr/>
        </p:nvSpPr>
        <p:spPr>
          <a:xfrm>
            <a:off x="1757362" y="4702175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>
            <a:extLst>
              <a:ext uri="{FF2B5EF4-FFF2-40B4-BE49-F238E27FC236}">
                <a16:creationId xmlns:a16="http://schemas.microsoft.com/office/drawing/2014/main" id="{35633273-A8E7-4130-A5FE-E02043E88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7" y="4360863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>
            <a:extLst>
              <a:ext uri="{FF2B5EF4-FFF2-40B4-BE49-F238E27FC236}">
                <a16:creationId xmlns:a16="http://schemas.microsoft.com/office/drawing/2014/main" id="{FB5FD8EE-872C-4664-8DFD-F4587A851A33}"/>
              </a:ext>
            </a:extLst>
          </p:cNvPr>
          <p:cNvSpPr/>
          <p:nvPr/>
        </p:nvSpPr>
        <p:spPr>
          <a:xfrm>
            <a:off x="5029268" y="52216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C2D40CCE-B3EF-420D-BD81-EA0DA66DD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162" y="3746500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>
            <a:extLst>
              <a:ext uri="{FF2B5EF4-FFF2-40B4-BE49-F238E27FC236}">
                <a16:creationId xmlns:a16="http://schemas.microsoft.com/office/drawing/2014/main" id="{C3F1B7C3-A311-4046-B741-8FB6BD7E0C84}"/>
              </a:ext>
            </a:extLst>
          </p:cNvPr>
          <p:cNvCxnSpPr/>
          <p:nvPr/>
        </p:nvCxnSpPr>
        <p:spPr>
          <a:xfrm>
            <a:off x="4398962" y="34766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ED5275-4656-4495-8013-211FBDCFD513}"/>
                  </a:ext>
                </a:extLst>
              </p14:cNvPr>
              <p14:cNvContentPartPr/>
              <p14:nvPr/>
            </p14:nvContentPartPr>
            <p14:xfrm>
              <a:off x="1363087" y="2388982"/>
              <a:ext cx="315720" cy="28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ED5275-4656-4495-8013-211FBDCFD5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5087" y="2370982"/>
                <a:ext cx="3513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515615-90BE-4D91-9727-F96E3465BFCD}"/>
                  </a:ext>
                </a:extLst>
              </p14:cNvPr>
              <p14:cNvContentPartPr/>
              <p14:nvPr/>
            </p14:nvContentPartPr>
            <p14:xfrm>
              <a:off x="1829287" y="4700542"/>
              <a:ext cx="251640" cy="36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515615-90BE-4D91-9727-F96E3465BF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1287" y="4682542"/>
                <a:ext cx="287280" cy="399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 err="1"/>
              <a:t>VGGNet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568036" y="2099889"/>
            <a:ext cx="2723804" cy="3901902"/>
          </a:xfrm>
        </p:spPr>
        <p:txBody>
          <a:bodyPr/>
          <a:lstStyle/>
          <a:p>
            <a:r>
              <a:rPr lang="en-HK" dirty="0"/>
              <a:t>16 layers</a:t>
            </a:r>
          </a:p>
          <a:p>
            <a:r>
              <a:rPr lang="en-HK" dirty="0"/>
              <a:t>Only 3*3 convolutions</a:t>
            </a:r>
          </a:p>
          <a:p>
            <a:r>
              <a:rPr lang="en-HK" dirty="0"/>
              <a:t>138 million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71" y="2026448"/>
            <a:ext cx="2283391" cy="3524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093" y="-14555"/>
            <a:ext cx="2221680" cy="61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1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84218" y="4751965"/>
            <a:ext cx="4895273" cy="3477636"/>
          </a:xfrm>
        </p:spPr>
        <p:txBody>
          <a:bodyPr/>
          <a:lstStyle/>
          <a:p>
            <a:r>
              <a:rPr lang="en-HK" dirty="0"/>
              <a:t>152 layers</a:t>
            </a:r>
          </a:p>
          <a:p>
            <a:r>
              <a:rPr lang="en-HK" dirty="0"/>
              <a:t>ResNet50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80" y="1749641"/>
            <a:ext cx="3886200" cy="232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52" y="75133"/>
            <a:ext cx="1750977" cy="66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60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63" y="1789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1" y="50168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memory bottleneck</a:t>
            </a:r>
          </a:p>
          <a:p>
            <a:r>
              <a:rPr lang="en-US" dirty="0"/>
              <a:t>GPU, a few GB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6" y="2209800"/>
            <a:ext cx="7818967" cy="40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72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69BA-C57A-425F-9A73-1817241A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Keras</a:t>
            </a:r>
            <a:r>
              <a:rPr lang="en-US" dirty="0"/>
              <a:t> Sequential Model</a:t>
            </a:r>
            <a:br>
              <a:rPr lang="en-US" dirty="0"/>
            </a:br>
            <a:r>
              <a:rPr lang="en-US" dirty="0"/>
              <a:t>https://keras.io/guides/sequential_model/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8F87F-58F6-4984-B231-67139007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4045"/>
            <a:ext cx="7467600" cy="1642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92A18-784F-4038-9AA8-BDF972EF5B47}"/>
              </a:ext>
            </a:extLst>
          </p:cNvPr>
          <p:cNvSpPr txBox="1"/>
          <p:nvPr/>
        </p:nvSpPr>
        <p:spPr>
          <a:xfrm>
            <a:off x="457200" y="4038600"/>
            <a:ext cx="541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Add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Compile (Configuration)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Fit (Training)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Evaluate (Test)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Predict (Predict)</a:t>
            </a:r>
          </a:p>
        </p:txBody>
      </p:sp>
    </p:spTree>
    <p:extLst>
      <p:ext uri="{BB962C8B-B14F-4D97-AF65-F5344CB8AC3E}">
        <p14:creationId xmlns:p14="http://schemas.microsoft.com/office/powerpoint/2010/main" val="2658636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739-436A-46CC-A011-47879318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5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To classified </a:t>
            </a:r>
            <a:r>
              <a:rPr lang="en-US" dirty="0" err="1"/>
              <a:t>Mnist</a:t>
            </a:r>
            <a:r>
              <a:rPr lang="en-US" dirty="0"/>
              <a:t> Using </a:t>
            </a:r>
            <a:r>
              <a:rPr lang="en-US" dirty="0" err="1"/>
              <a:t>Keras</a:t>
            </a:r>
            <a:r>
              <a:rPr lang="en-US" dirty="0"/>
              <a:t> CNN : National Institute of Standards and Technology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1A1E2F-D7CD-412B-B03D-C9DF5DC5D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4800600"/>
            <a:ext cx="8229600" cy="1691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9A680-4597-4AA9-AED7-C746F9961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00200"/>
            <a:ext cx="4800600" cy="29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8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F643-89E3-443F-A2EF-9E2965D8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 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32C9D-1684-41E1-89C7-2E46D5CEB514}"/>
              </a:ext>
            </a:extLst>
          </p:cNvPr>
          <p:cNvSpPr txBox="1"/>
          <p:nvPr/>
        </p:nvSpPr>
        <p:spPr>
          <a:xfrm>
            <a:off x="533400" y="1905000"/>
            <a:ext cx="76679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keras.datasets</a:t>
            </a:r>
            <a:r>
              <a:rPr lang="en-SG" dirty="0"/>
              <a:t> import </a:t>
            </a:r>
            <a:r>
              <a:rPr lang="en-SG" dirty="0" err="1"/>
              <a:t>mnist</a:t>
            </a:r>
            <a:endParaRPr lang="en-SG" dirty="0"/>
          </a:p>
          <a:p>
            <a:endParaRPr lang="en-SG" dirty="0"/>
          </a:p>
          <a:p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), 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= </a:t>
            </a:r>
            <a:r>
              <a:rPr lang="en-US" dirty="0" err="1"/>
              <a:t>mnist.load_data</a:t>
            </a:r>
            <a:r>
              <a:rPr lang="en-US" dirty="0"/>
              <a:t>()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x_train.shape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x_test.shape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SG" dirty="0"/>
              <a:t>from </a:t>
            </a:r>
            <a:r>
              <a:rPr lang="en-SG" dirty="0" err="1"/>
              <a:t>skimage</a:t>
            </a:r>
            <a:r>
              <a:rPr lang="en-SG" dirty="0"/>
              <a:t> import io</a:t>
            </a:r>
          </a:p>
          <a:p>
            <a:r>
              <a:rPr lang="en-SG" dirty="0" err="1"/>
              <a:t>io.imshow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[0])</a:t>
            </a:r>
          </a:p>
          <a:p>
            <a:r>
              <a:rPr lang="en-SG" dirty="0"/>
              <a:t>print(</a:t>
            </a:r>
            <a:r>
              <a:rPr lang="en-SG" dirty="0" err="1"/>
              <a:t>y_train</a:t>
            </a:r>
            <a:r>
              <a:rPr lang="en-SG" dirty="0"/>
              <a:t>[0]) # check label correctly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8209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E7F968-AA36-44B4-A504-DEAF5AA9C45D}"/>
              </a:ext>
            </a:extLst>
          </p:cNvPr>
          <p:cNvSpPr txBox="1"/>
          <p:nvPr/>
        </p:nvSpPr>
        <p:spPr>
          <a:xfrm>
            <a:off x="184078" y="609600"/>
            <a:ext cx="6826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#first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photo </a:t>
            </a:r>
            <a:r>
              <a:rPr lang="fr-FR" dirty="0" err="1"/>
              <a:t>number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x axis, </a:t>
            </a:r>
            <a:r>
              <a:rPr lang="fr-FR" dirty="0" err="1"/>
              <a:t>then</a:t>
            </a:r>
            <a:r>
              <a:rPr lang="fr-FR" dirty="0"/>
              <a:t> y axis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x_train</a:t>
            </a:r>
            <a:r>
              <a:rPr lang="fr-FR" dirty="0"/>
              <a:t>[0][15][16])</a:t>
            </a:r>
          </a:p>
          <a:p>
            <a:r>
              <a:rPr lang="fr-FR" dirty="0" err="1"/>
              <a:t>x_train.shape</a:t>
            </a:r>
            <a:endParaRPr lang="fr-FR" dirty="0"/>
          </a:p>
          <a:p>
            <a:r>
              <a:rPr lang="en-SG" dirty="0" err="1"/>
              <a:t>x_train</a:t>
            </a:r>
            <a:r>
              <a:rPr lang="en-SG" dirty="0"/>
              <a:t> = </a:t>
            </a:r>
            <a:r>
              <a:rPr lang="en-SG" dirty="0" err="1"/>
              <a:t>x_train.reshape</a:t>
            </a:r>
            <a:r>
              <a:rPr lang="en-SG" dirty="0"/>
              <a:t>(60000,28,28,1)</a:t>
            </a:r>
          </a:p>
          <a:p>
            <a:r>
              <a:rPr lang="en-SG" dirty="0"/>
              <a:t>print("after", </a:t>
            </a:r>
            <a:r>
              <a:rPr lang="en-SG" dirty="0" err="1"/>
              <a:t>x_train</a:t>
            </a:r>
            <a:r>
              <a:rPr lang="en-SG" dirty="0"/>
              <a:t>[0][0])</a:t>
            </a:r>
          </a:p>
          <a:p>
            <a:r>
              <a:rPr lang="en-SG" dirty="0" err="1"/>
              <a:t>x_test</a:t>
            </a:r>
            <a:r>
              <a:rPr lang="en-SG" dirty="0"/>
              <a:t> = </a:t>
            </a:r>
            <a:r>
              <a:rPr lang="en-SG" dirty="0" err="1"/>
              <a:t>x_test.reshape</a:t>
            </a:r>
            <a:r>
              <a:rPr lang="en-SG" dirty="0"/>
              <a:t>(10000,28,28,1)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03140-896B-4F56-B84F-8D81C1CD3FBD}"/>
              </a:ext>
            </a:extLst>
          </p:cNvPr>
          <p:cNvSpPr txBox="1"/>
          <p:nvPr/>
        </p:nvSpPr>
        <p:spPr>
          <a:xfrm>
            <a:off x="4572000" y="1928336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#encoding for Y</a:t>
            </a:r>
          </a:p>
          <a:p>
            <a:r>
              <a:rPr lang="en-SG" dirty="0">
                <a:solidFill>
                  <a:srgbClr val="FF0000"/>
                </a:solidFill>
              </a:rPr>
              <a:t>print(</a:t>
            </a:r>
            <a:r>
              <a:rPr lang="en-SG" dirty="0" err="1">
                <a:solidFill>
                  <a:srgbClr val="FF0000"/>
                </a:solidFill>
              </a:rPr>
              <a:t>y_train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  <a:p>
            <a:r>
              <a:rPr lang="en-SG" dirty="0" err="1">
                <a:solidFill>
                  <a:srgbClr val="FF0000"/>
                </a:solidFill>
              </a:rPr>
              <a:t>y_train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keras.utils.to_categorical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y_train</a:t>
            </a:r>
            <a:r>
              <a:rPr lang="en-SG" dirty="0">
                <a:solidFill>
                  <a:srgbClr val="FF0000"/>
                </a:solidFill>
              </a:rPr>
              <a:t>, 10)</a:t>
            </a:r>
          </a:p>
          <a:p>
            <a:r>
              <a:rPr lang="en-SG" dirty="0">
                <a:solidFill>
                  <a:srgbClr val="FF0000"/>
                </a:solidFill>
              </a:rPr>
              <a:t>print("after", </a:t>
            </a:r>
            <a:r>
              <a:rPr lang="en-SG" dirty="0" err="1">
                <a:solidFill>
                  <a:srgbClr val="FF0000"/>
                </a:solidFill>
              </a:rPr>
              <a:t>y_train</a:t>
            </a:r>
            <a:r>
              <a:rPr lang="en-SG" dirty="0">
                <a:solidFill>
                  <a:srgbClr val="FF0000"/>
                </a:solidFill>
              </a:rPr>
              <a:t>[0])</a:t>
            </a:r>
          </a:p>
          <a:p>
            <a:r>
              <a:rPr lang="en-SG" dirty="0" err="1">
                <a:solidFill>
                  <a:srgbClr val="FF0000"/>
                </a:solidFill>
              </a:rPr>
              <a:t>y_test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keras.utils.to_categorical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y_test</a:t>
            </a:r>
            <a:r>
              <a:rPr lang="en-SG" dirty="0">
                <a:solidFill>
                  <a:srgbClr val="FF0000"/>
                </a:solidFill>
              </a:rPr>
              <a:t>, 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54958-B6F4-4C3B-8D40-908A646CECEA}"/>
              </a:ext>
            </a:extLst>
          </p:cNvPr>
          <p:cNvSpPr txBox="1"/>
          <p:nvPr/>
        </p:nvSpPr>
        <p:spPr>
          <a:xfrm>
            <a:off x="152400" y="2575174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#encoding for Y</a:t>
            </a:r>
          </a:p>
          <a:p>
            <a:r>
              <a:rPr lang="en-SG" dirty="0"/>
              <a:t>from </a:t>
            </a:r>
            <a:r>
              <a:rPr lang="en-SG" dirty="0" err="1"/>
              <a:t>keras.utils</a:t>
            </a:r>
            <a:r>
              <a:rPr lang="en-SG" dirty="0"/>
              <a:t> import </a:t>
            </a:r>
            <a:r>
              <a:rPr lang="en-SG" dirty="0" err="1"/>
              <a:t>np_utils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 err="1"/>
              <a:t>y_train</a:t>
            </a:r>
            <a:r>
              <a:rPr lang="en-SG" dirty="0"/>
              <a:t> = </a:t>
            </a:r>
            <a:r>
              <a:rPr lang="en-SG" dirty="0" err="1"/>
              <a:t>np_utils.to_categorical</a:t>
            </a:r>
            <a:r>
              <a:rPr lang="en-SG" dirty="0"/>
              <a:t>(</a:t>
            </a:r>
            <a:r>
              <a:rPr lang="en-SG" dirty="0" err="1"/>
              <a:t>y_train</a:t>
            </a:r>
            <a:r>
              <a:rPr lang="en-SG" dirty="0"/>
              <a:t>, 10)</a:t>
            </a:r>
          </a:p>
          <a:p>
            <a:r>
              <a:rPr lang="en-SG" dirty="0"/>
              <a:t>print("after", </a:t>
            </a:r>
            <a:r>
              <a:rPr lang="en-SG" dirty="0" err="1"/>
              <a:t>y_train</a:t>
            </a:r>
            <a:r>
              <a:rPr lang="en-SG" dirty="0"/>
              <a:t>[0])</a:t>
            </a:r>
          </a:p>
          <a:p>
            <a:r>
              <a:rPr lang="en-SG" dirty="0" err="1"/>
              <a:t>y_test</a:t>
            </a:r>
            <a:r>
              <a:rPr lang="en-SG" dirty="0"/>
              <a:t> = </a:t>
            </a:r>
            <a:r>
              <a:rPr lang="en-SG" dirty="0" err="1"/>
              <a:t>np_utils.to_categorical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10)</a:t>
            </a:r>
          </a:p>
        </p:txBody>
      </p:sp>
    </p:spTree>
    <p:extLst>
      <p:ext uri="{BB962C8B-B14F-4D97-AF65-F5344CB8AC3E}">
        <p14:creationId xmlns:p14="http://schemas.microsoft.com/office/powerpoint/2010/main" val="3418345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19F96D-6023-48FA-BD39-76C04B2151F5}"/>
              </a:ext>
            </a:extLst>
          </p:cNvPr>
          <p:cNvSpPr txBox="1"/>
          <p:nvPr/>
        </p:nvSpPr>
        <p:spPr>
          <a:xfrm>
            <a:off x="304800" y="112881"/>
            <a:ext cx="79248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from </a:t>
            </a:r>
            <a:r>
              <a:rPr lang="en-SG" sz="1600" dirty="0" err="1"/>
              <a:t>keras.models</a:t>
            </a:r>
            <a:r>
              <a:rPr lang="en-SG" sz="1600" dirty="0"/>
              <a:t> import Sequential</a:t>
            </a:r>
          </a:p>
          <a:p>
            <a:r>
              <a:rPr lang="en-SG" sz="1600" dirty="0"/>
              <a:t>from </a:t>
            </a:r>
            <a:r>
              <a:rPr lang="en-SG" sz="1600" dirty="0" err="1"/>
              <a:t>keras.layers</a:t>
            </a:r>
            <a:r>
              <a:rPr lang="en-SG" sz="1600" dirty="0"/>
              <a:t> import Dense, Dropout, Flatten, Conv2D, MaxPooling2D</a:t>
            </a:r>
          </a:p>
          <a:p>
            <a:endParaRPr lang="en-SG" sz="1600" dirty="0"/>
          </a:p>
          <a:p>
            <a:r>
              <a:rPr lang="en-SG" sz="1600" dirty="0"/>
              <a:t>model = Sequential()</a:t>
            </a:r>
          </a:p>
          <a:p>
            <a:endParaRPr lang="en-SG" sz="1600" dirty="0"/>
          </a:p>
          <a:p>
            <a:r>
              <a:rPr lang="en-SG" sz="1600" dirty="0" err="1"/>
              <a:t>model.add</a:t>
            </a:r>
            <a:r>
              <a:rPr lang="en-SG" sz="1600" dirty="0"/>
              <a:t>(Conv2D(32, (3,3), activation="</a:t>
            </a:r>
            <a:r>
              <a:rPr lang="en-SG" sz="1600" dirty="0" err="1"/>
              <a:t>relu</a:t>
            </a:r>
            <a:r>
              <a:rPr lang="en-SG" sz="1600" dirty="0"/>
              <a:t>", </a:t>
            </a:r>
            <a:r>
              <a:rPr lang="en-SG" sz="1600" dirty="0" err="1"/>
              <a:t>input_shape</a:t>
            </a:r>
            <a:r>
              <a:rPr lang="en-SG" sz="1600" dirty="0"/>
              <a:t>=(28,28,1)))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(MaxPooling2D(</a:t>
            </a:r>
            <a:r>
              <a:rPr lang="en-SG" sz="1600" dirty="0" err="1"/>
              <a:t>pool_size</a:t>
            </a:r>
            <a:r>
              <a:rPr lang="en-SG" sz="1600" dirty="0"/>
              <a:t>=(2, 2)))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(Conv2D(40, (4, 4), activation = "</a:t>
            </a:r>
            <a:r>
              <a:rPr lang="en-SG" sz="1600" dirty="0" err="1"/>
              <a:t>relu</a:t>
            </a:r>
            <a:r>
              <a:rPr lang="en-SG" sz="1600" dirty="0"/>
              <a:t>"))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(MaxPooling2D(</a:t>
            </a:r>
            <a:r>
              <a:rPr lang="en-SG" sz="1600" dirty="0" err="1"/>
              <a:t>pool_size</a:t>
            </a:r>
            <a:r>
              <a:rPr lang="en-SG" sz="1600" dirty="0"/>
              <a:t>=(3, 3)))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(Dropout(0.2))</a:t>
            </a:r>
          </a:p>
          <a:p>
            <a:endParaRPr lang="en-SG" sz="1600" dirty="0"/>
          </a:p>
          <a:p>
            <a:r>
              <a:rPr lang="en-SG" sz="1600" dirty="0" err="1"/>
              <a:t>model.add</a:t>
            </a:r>
            <a:r>
              <a:rPr lang="en-SG" sz="1600" dirty="0"/>
              <a:t>(Flatten())</a:t>
            </a:r>
          </a:p>
          <a:p>
            <a:endParaRPr lang="en-SG" sz="1600" dirty="0"/>
          </a:p>
          <a:p>
            <a:r>
              <a:rPr lang="en-SG" sz="1600" dirty="0" err="1"/>
              <a:t>model.add</a:t>
            </a:r>
            <a:r>
              <a:rPr lang="en-SG" sz="1600" dirty="0"/>
              <a:t>(Dense(128, activation="</a:t>
            </a:r>
            <a:r>
              <a:rPr lang="en-SG" sz="1600" dirty="0" err="1"/>
              <a:t>relu</a:t>
            </a:r>
            <a:r>
              <a:rPr lang="en-SG" sz="1600" dirty="0"/>
              <a:t>"))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(Dropout(0.2))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(Dense(64, activation="</a:t>
            </a:r>
            <a:r>
              <a:rPr lang="en-SG" sz="1600" dirty="0" err="1"/>
              <a:t>relu</a:t>
            </a:r>
            <a:r>
              <a:rPr lang="en-SG" sz="1600" dirty="0"/>
              <a:t>"))</a:t>
            </a:r>
          </a:p>
          <a:p>
            <a:r>
              <a:rPr lang="en-SG" sz="1600" dirty="0" err="1"/>
              <a:t>model.add</a:t>
            </a:r>
            <a:r>
              <a:rPr lang="en-SG" sz="1600" dirty="0"/>
              <a:t>(Dropout(0.3))</a:t>
            </a:r>
          </a:p>
          <a:p>
            <a:endParaRPr lang="en-SG" sz="1600" dirty="0"/>
          </a:p>
          <a:p>
            <a:r>
              <a:rPr lang="en-SG" sz="1600" dirty="0" err="1"/>
              <a:t>model.add</a:t>
            </a:r>
            <a:r>
              <a:rPr lang="en-SG" sz="1600" dirty="0"/>
              <a:t>(Dense(10,activation='</a:t>
            </a:r>
            <a:r>
              <a:rPr lang="en-SG" sz="1600" dirty="0" err="1"/>
              <a:t>softmax</a:t>
            </a:r>
            <a:r>
              <a:rPr lang="en-SG" sz="1600" dirty="0"/>
              <a:t>'))</a:t>
            </a:r>
          </a:p>
          <a:p>
            <a:r>
              <a:rPr lang="en-SG" sz="1600" dirty="0" err="1"/>
              <a:t>model.summary</a:t>
            </a:r>
            <a:r>
              <a:rPr lang="en-SG" sz="1600" dirty="0"/>
              <a:t>()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59FD5665-F6A8-4EBD-993C-39597B6D1E49}"/>
              </a:ext>
            </a:extLst>
          </p:cNvPr>
          <p:cNvSpPr/>
          <p:nvPr/>
        </p:nvSpPr>
        <p:spPr>
          <a:xfrm>
            <a:off x="2438400" y="266700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0854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02E321-FA2D-404D-9FC5-B3089700A246}"/>
              </a:ext>
            </a:extLst>
          </p:cNvPr>
          <p:cNvSpPr txBox="1"/>
          <p:nvPr/>
        </p:nvSpPr>
        <p:spPr>
          <a:xfrm>
            <a:off x="415247" y="457200"/>
            <a:ext cx="8313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import </a:t>
            </a:r>
            <a:r>
              <a:rPr lang="en-SG" sz="1600" dirty="0" err="1"/>
              <a:t>keras</a:t>
            </a:r>
            <a:endParaRPr lang="en-SG" sz="1600" dirty="0"/>
          </a:p>
          <a:p>
            <a:r>
              <a:rPr lang="en-SG" sz="1600" dirty="0" err="1"/>
              <a:t>model.compile</a:t>
            </a:r>
            <a:r>
              <a:rPr lang="en-SG" sz="1600" dirty="0"/>
              <a:t>(loss=</a:t>
            </a:r>
            <a:r>
              <a:rPr lang="en-SG" sz="1600" dirty="0" err="1"/>
              <a:t>keras.losses.categorical_crossentropy</a:t>
            </a:r>
            <a:r>
              <a:rPr lang="en-SG" sz="1600" dirty="0"/>
              <a:t>, metrics=['accuracy'])</a:t>
            </a:r>
          </a:p>
          <a:p>
            <a:endParaRPr lang="en-SG" sz="1600" dirty="0"/>
          </a:p>
          <a:p>
            <a:r>
              <a:rPr lang="en-SG" sz="1600" dirty="0"/>
              <a:t>#model.fit(x_train, </a:t>
            </a:r>
            <a:r>
              <a:rPr lang="en-SG" sz="1600" dirty="0" err="1"/>
              <a:t>y_train</a:t>
            </a:r>
            <a:r>
              <a:rPr lang="en-SG" sz="1600" dirty="0"/>
              <a:t>, </a:t>
            </a:r>
            <a:r>
              <a:rPr lang="en-SG" sz="1600" dirty="0" err="1"/>
              <a:t>batch_size</a:t>
            </a:r>
            <a:r>
              <a:rPr lang="en-SG" sz="1600" dirty="0"/>
              <a:t>=500, epochs=2)</a:t>
            </a:r>
          </a:p>
          <a:p>
            <a:r>
              <a:rPr lang="en-SG" sz="1600" dirty="0" err="1"/>
              <a:t>Model.fit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)</a:t>
            </a:r>
          </a:p>
          <a:p>
            <a:r>
              <a:rPr lang="en-SG" sz="1600" dirty="0" err="1"/>
              <a:t>model.evaluate</a:t>
            </a:r>
            <a:r>
              <a:rPr lang="en-SG" sz="1600" dirty="0"/>
              <a:t>(</a:t>
            </a:r>
            <a:r>
              <a:rPr lang="en-SG" sz="1600" dirty="0" err="1"/>
              <a:t>x_test</a:t>
            </a:r>
            <a:r>
              <a:rPr lang="en-SG" sz="1600" dirty="0"/>
              <a:t>, </a:t>
            </a:r>
            <a:r>
              <a:rPr lang="en-SG" sz="1600" dirty="0" err="1"/>
              <a:t>y_test</a:t>
            </a:r>
            <a:r>
              <a:rPr lang="en-SG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5910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F1349-DBBA-457B-8253-6161AC02A63D}"/>
              </a:ext>
            </a:extLst>
          </p:cNvPr>
          <p:cNvSpPr/>
          <p:nvPr/>
        </p:nvSpPr>
        <p:spPr>
          <a:xfrm>
            <a:off x="457200" y="30480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model = Sequential()</a:t>
            </a:r>
          </a:p>
          <a:p>
            <a:r>
              <a:rPr lang="en-SG" dirty="0" err="1"/>
              <a:t>model.add</a:t>
            </a:r>
            <a:r>
              <a:rPr lang="en-SG" dirty="0"/>
              <a:t>(Conv2D(32, </a:t>
            </a:r>
            <a:r>
              <a:rPr lang="en-SG" dirty="0" err="1"/>
              <a:t>kernel_size</a:t>
            </a:r>
            <a:r>
              <a:rPr lang="en-SG" dirty="0"/>
              <a:t>=(3, 3),</a:t>
            </a:r>
          </a:p>
          <a:p>
            <a:r>
              <a:rPr lang="en-SG" dirty="0"/>
              <a:t>                 activation='</a:t>
            </a:r>
            <a:r>
              <a:rPr lang="en-SG" dirty="0" err="1"/>
              <a:t>relu</a:t>
            </a:r>
            <a:r>
              <a:rPr lang="en-SG" dirty="0"/>
              <a:t>',</a:t>
            </a:r>
          </a:p>
          <a:p>
            <a:r>
              <a:rPr lang="en-SG" dirty="0"/>
              <a:t>                 </a:t>
            </a:r>
            <a:r>
              <a:rPr lang="en-SG" dirty="0" err="1"/>
              <a:t>input_shape</a:t>
            </a:r>
            <a:r>
              <a:rPr lang="en-SG" dirty="0"/>
              <a:t>=(28,28,1)))</a:t>
            </a:r>
          </a:p>
          <a:p>
            <a:r>
              <a:rPr lang="en-SG" dirty="0" err="1"/>
              <a:t>model.add</a:t>
            </a:r>
            <a:r>
              <a:rPr lang="en-SG" dirty="0"/>
              <a:t>(Conv2D(32, (3, 3),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(MaxPooling2D(</a:t>
            </a:r>
            <a:r>
              <a:rPr lang="en-SG" dirty="0" err="1"/>
              <a:t>pool_size</a:t>
            </a:r>
            <a:r>
              <a:rPr lang="en-SG" dirty="0"/>
              <a:t>=(2, 2)))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(Dropout(0.1))</a:t>
            </a:r>
          </a:p>
          <a:p>
            <a:r>
              <a:rPr lang="en-SG" dirty="0" err="1"/>
              <a:t>model.add</a:t>
            </a:r>
            <a:r>
              <a:rPr lang="en-SG" dirty="0"/>
              <a:t>(Flatten())</a:t>
            </a:r>
          </a:p>
          <a:p>
            <a:r>
              <a:rPr lang="en-SG" dirty="0" err="1"/>
              <a:t>model.add</a:t>
            </a:r>
            <a:r>
              <a:rPr lang="en-SG" dirty="0"/>
              <a:t>(Dense(128,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(Dropout(0.1))</a:t>
            </a:r>
          </a:p>
          <a:p>
            <a:r>
              <a:rPr lang="en-SG" dirty="0" err="1"/>
              <a:t>model.add</a:t>
            </a:r>
            <a:r>
              <a:rPr lang="en-SG" dirty="0"/>
              <a:t>(Dense(128,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(Dropout(0.1))</a:t>
            </a:r>
          </a:p>
          <a:p>
            <a:r>
              <a:rPr lang="en-SG" dirty="0" err="1"/>
              <a:t>model.add</a:t>
            </a:r>
            <a:r>
              <a:rPr lang="en-SG" dirty="0"/>
              <a:t>(Dense(</a:t>
            </a:r>
            <a:r>
              <a:rPr lang="en-SG" dirty="0" err="1"/>
              <a:t>num_classes</a:t>
            </a:r>
            <a:r>
              <a:rPr lang="en-SG" dirty="0"/>
              <a:t>, activation='</a:t>
            </a:r>
            <a:r>
              <a:rPr lang="en-SG" dirty="0" err="1"/>
              <a:t>softmax</a:t>
            </a:r>
            <a:r>
              <a:rPr lang="en-SG" dirty="0"/>
              <a:t>'))</a:t>
            </a:r>
          </a:p>
          <a:p>
            <a:r>
              <a:rPr lang="en-SG" dirty="0" err="1"/>
              <a:t>model.summary</a:t>
            </a:r>
            <a:r>
              <a:rPr lang="en-SG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9DB37-D079-4EE7-9E79-1C9D717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609600"/>
            <a:ext cx="3819525" cy="367665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1AC2480-9A7B-4770-A164-44DE1337680C}"/>
              </a:ext>
            </a:extLst>
          </p:cNvPr>
          <p:cNvCxnSpPr/>
          <p:nvPr/>
        </p:nvCxnSpPr>
        <p:spPr>
          <a:xfrm>
            <a:off x="2667000" y="838200"/>
            <a:ext cx="55626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9AF37C-9218-4D78-ADE0-E19EC3EF1BCA}"/>
              </a:ext>
            </a:extLst>
          </p:cNvPr>
          <p:cNvCxnSpPr>
            <a:cxnSpLocks/>
          </p:cNvCxnSpPr>
          <p:nvPr/>
        </p:nvCxnSpPr>
        <p:spPr>
          <a:xfrm>
            <a:off x="2590800" y="16002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2BEDF3-F1BE-4617-A2C8-A847E6AE00BD}"/>
              </a:ext>
            </a:extLst>
          </p:cNvPr>
          <p:cNvSpPr txBox="1"/>
          <p:nvPr/>
        </p:nvSpPr>
        <p:spPr>
          <a:xfrm>
            <a:off x="4381254" y="20216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26-3+1=24</a:t>
            </a:r>
            <a:endParaRPr lang="en-SG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841F81-7FEF-4658-919B-B79173D05D4E}"/>
              </a:ext>
            </a:extLst>
          </p:cNvPr>
          <p:cNvCxnSpPr/>
          <p:nvPr/>
        </p:nvCxnSpPr>
        <p:spPr>
          <a:xfrm>
            <a:off x="5410200" y="501134"/>
            <a:ext cx="2209800" cy="946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33DDA4-7CEF-4C13-A14D-A13266580E83}"/>
              </a:ext>
            </a:extLst>
          </p:cNvPr>
          <p:cNvCxnSpPr/>
          <p:nvPr/>
        </p:nvCxnSpPr>
        <p:spPr>
          <a:xfrm flipH="1">
            <a:off x="4114800" y="501134"/>
            <a:ext cx="685800" cy="108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101CFC-C94D-4723-A0BB-37CD8D0874EE}"/>
              </a:ext>
            </a:extLst>
          </p:cNvPr>
          <p:cNvCxnSpPr/>
          <p:nvPr/>
        </p:nvCxnSpPr>
        <p:spPr>
          <a:xfrm flipV="1">
            <a:off x="4648200" y="1905000"/>
            <a:ext cx="29718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935ECE-F0E9-4C30-9A3F-98D89DA78DA2}"/>
              </a:ext>
            </a:extLst>
          </p:cNvPr>
          <p:cNvSpPr txBox="1"/>
          <p:nvPr/>
        </p:nvSpPr>
        <p:spPr>
          <a:xfrm>
            <a:off x="10972800" y="4389417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24/2</a:t>
            </a:r>
            <a:endParaRPr lang="en-SG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9C06AC-14F1-43BA-B765-5B53F3DF6F80}"/>
              </a:ext>
            </a:extLst>
          </p:cNvPr>
          <p:cNvCxnSpPr/>
          <p:nvPr/>
        </p:nvCxnSpPr>
        <p:spPr>
          <a:xfrm flipV="1">
            <a:off x="2667000" y="2447925"/>
            <a:ext cx="4800600" cy="295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184BB4-3C3C-4881-91EA-B5DCB4ED8AF3}"/>
              </a:ext>
            </a:extLst>
          </p:cNvPr>
          <p:cNvSpPr txBox="1"/>
          <p:nvPr/>
        </p:nvSpPr>
        <p:spPr>
          <a:xfrm>
            <a:off x="3067090" y="235072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* 12* 32 = 4608</a:t>
            </a:r>
            <a:endParaRPr lang="en-SG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4F8A7-73E3-457B-8B12-695D57695067}"/>
              </a:ext>
            </a:extLst>
          </p:cNvPr>
          <p:cNvCxnSpPr/>
          <p:nvPr/>
        </p:nvCxnSpPr>
        <p:spPr>
          <a:xfrm flipV="1">
            <a:off x="2438400" y="4038600"/>
            <a:ext cx="5029200" cy="247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5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8E2D1276-DA8A-4D09-BDE9-0C7D5564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convolutional layer</a:t>
            </a:r>
          </a:p>
        </p:txBody>
      </p:sp>
      <p:pic>
        <p:nvPicPr>
          <p:cNvPr id="17410" name="Picture 3">
            <a:extLst>
              <a:ext uri="{FF2B5EF4-FFF2-40B4-BE49-F238E27FC236}">
                <a16:creationId xmlns:a16="http://schemas.microsoft.com/office/drawing/2014/main" id="{BC9471A9-0400-4E25-8D36-65E6A557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24200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1107C0DA-3DBC-497B-8A51-11212D7F9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4864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 filter</a:t>
            </a:r>
          </a:p>
        </p:txBody>
      </p:sp>
      <p:sp>
        <p:nvSpPr>
          <p:cNvPr id="17412" name="TextBox 5">
            <a:extLst>
              <a:ext uri="{FF2B5EF4-FFF2-40B4-BE49-F238E27FC236}">
                <a16:creationId xmlns:a16="http://schemas.microsoft.com/office/drawing/2014/main" id="{7A14DD5C-39C9-4F72-8599-F8F3AF421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47800"/>
            <a:ext cx="8482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 CNN is a neural network with some convolutional layers </a:t>
            </a:r>
          </a:p>
          <a:p>
            <a:pPr eaLnBrk="1" hangingPunct="1"/>
            <a:r>
              <a:rPr lang="en-US" altLang="en-US"/>
              <a:t>(and some other layers).  A convolutional layer has a number </a:t>
            </a:r>
          </a:p>
          <a:p>
            <a:pPr eaLnBrk="1" hangingPunct="1"/>
            <a:r>
              <a:rPr lang="en-US" altLang="en-US"/>
              <a:t>of filters that does convolutional operation. </a:t>
            </a:r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3209803D-6BB9-4870-A3C9-B1E94C50D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4290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6584-AD19-4A20-940B-93FE3953B4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95800" y="3810000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96CA-C411-4376-91C7-40BD0CB1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70A97-8A42-4A2C-B315-54F4089D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9"/>
            <a:ext cx="8455631" cy="1792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F0BF55-D58E-40B1-B59B-46CFF06A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022142"/>
            <a:ext cx="8153400" cy="15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8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矩形 9">
            <a:extLst>
              <a:ext uri="{FF2B5EF4-FFF2-40B4-BE49-F238E27FC236}">
                <a16:creationId xmlns:a16="http://schemas.microsoft.com/office/drawing/2014/main" id="{14940467-1FF8-4EC9-9184-FC6E0546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FFBB3176-B1D6-4C4B-B86F-FB20772C4740}"/>
              </a:ext>
            </a:extLst>
          </p:cNvPr>
          <p:cNvSpPr/>
          <p:nvPr/>
        </p:nvSpPr>
        <p:spPr>
          <a:xfrm>
            <a:off x="6160870" y="1097769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3CBE432D-0DC0-4171-A649-A69D6F0004BE}"/>
              </a:ext>
            </a:extLst>
          </p:cNvPr>
          <p:cNvSpPr/>
          <p:nvPr/>
        </p:nvSpPr>
        <p:spPr>
          <a:xfrm>
            <a:off x="6160870" y="22236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54A6A60-8A05-4935-9E1C-2E13DF097D25}"/>
              </a:ext>
            </a:extLst>
          </p:cNvPr>
          <p:cNvSpPr/>
          <p:nvPr/>
        </p:nvSpPr>
        <p:spPr>
          <a:xfrm>
            <a:off x="6160869" y="346359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379C0C52-9A7F-48FA-98B9-EBB6E0215168}"/>
              </a:ext>
            </a:extLst>
          </p:cNvPr>
          <p:cNvSpPr/>
          <p:nvPr/>
        </p:nvSpPr>
        <p:spPr>
          <a:xfrm>
            <a:off x="6780212" y="6207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00A012-83D5-4FCA-ACA0-1507C5578C06}"/>
              </a:ext>
            </a:extLst>
          </p:cNvPr>
          <p:cNvSpPr/>
          <p:nvPr/>
        </p:nvSpPr>
        <p:spPr>
          <a:xfrm>
            <a:off x="6780212" y="1730376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C64BFEB-BC1E-4A1F-ABA2-E0F1EC9C521F}"/>
              </a:ext>
            </a:extLst>
          </p:cNvPr>
          <p:cNvSpPr/>
          <p:nvPr/>
        </p:nvSpPr>
        <p:spPr>
          <a:xfrm>
            <a:off x="6780212" y="2908218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51F2D12D-1432-4418-84E8-193DB5CA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762" y="138113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8BFA5B58-1316-45F5-A98A-1B5E284A0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88963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28 x 28 x 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A7F43A0-F345-4FDB-978D-E09FE852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703388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26 x 26 x 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053AC5F2-57D9-4CB6-A7C3-1C1561C7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830512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3C97A3B-9A2A-4827-AD56-76F96CBF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108746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12 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x 12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30" name="向下箭號 19">
            <a:extLst>
              <a:ext uri="{FF2B5EF4-FFF2-40B4-BE49-F238E27FC236}">
                <a16:creationId xmlns:a16="http://schemas.microsoft.com/office/drawing/2014/main" id="{5B21E458-490F-43C2-BCE4-1C7493B19018}"/>
              </a:ext>
            </a:extLst>
          </p:cNvPr>
          <p:cNvSpPr/>
          <p:nvPr/>
        </p:nvSpPr>
        <p:spPr>
          <a:xfrm>
            <a:off x="6780212" y="4217325"/>
            <a:ext cx="546100" cy="11895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文字方塊 32">
            <a:extLst>
              <a:ext uri="{FF2B5EF4-FFF2-40B4-BE49-F238E27FC236}">
                <a16:creationId xmlns:a16="http://schemas.microsoft.com/office/drawing/2014/main" id="{8FB4AA94-2099-4E75-A025-2886BCEA94E3}"/>
              </a:ext>
            </a:extLst>
          </p:cNvPr>
          <p:cNvSpPr txBox="1"/>
          <p:nvPr/>
        </p:nvSpPr>
        <p:spPr>
          <a:xfrm>
            <a:off x="6250736" y="54955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C5EEA8-A043-4B6B-BA33-D84A4B741B17}"/>
              </a:ext>
            </a:extLst>
          </p:cNvPr>
          <p:cNvSpPr/>
          <p:nvPr/>
        </p:nvSpPr>
        <p:spPr>
          <a:xfrm>
            <a:off x="195262" y="1157625"/>
            <a:ext cx="457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model = Sequential()</a:t>
            </a:r>
          </a:p>
          <a:p>
            <a:r>
              <a:rPr lang="en-SG" dirty="0" err="1"/>
              <a:t>model.add</a:t>
            </a:r>
            <a:r>
              <a:rPr lang="en-SG" dirty="0"/>
              <a:t>(Conv2D(32, </a:t>
            </a:r>
            <a:r>
              <a:rPr lang="en-SG" dirty="0" err="1"/>
              <a:t>kernel_size</a:t>
            </a:r>
            <a:r>
              <a:rPr lang="en-SG" dirty="0"/>
              <a:t>=(3, 3),</a:t>
            </a:r>
          </a:p>
          <a:p>
            <a:r>
              <a:rPr lang="en-SG" dirty="0"/>
              <a:t>                 activation='</a:t>
            </a:r>
            <a:r>
              <a:rPr lang="en-SG" dirty="0" err="1"/>
              <a:t>relu</a:t>
            </a:r>
            <a:r>
              <a:rPr lang="en-SG" dirty="0"/>
              <a:t>',</a:t>
            </a:r>
          </a:p>
          <a:p>
            <a:r>
              <a:rPr lang="en-SG" dirty="0"/>
              <a:t>                 </a:t>
            </a:r>
            <a:r>
              <a:rPr lang="en-SG" dirty="0" err="1"/>
              <a:t>input_shape</a:t>
            </a:r>
            <a:r>
              <a:rPr lang="en-SG" dirty="0"/>
              <a:t>=(28,28,1)))</a:t>
            </a:r>
          </a:p>
          <a:p>
            <a:r>
              <a:rPr lang="en-SG" dirty="0" err="1"/>
              <a:t>model.add</a:t>
            </a:r>
            <a:r>
              <a:rPr lang="en-SG" dirty="0"/>
              <a:t>(Conv2D(32, (3, 3),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(MaxPooling2D(</a:t>
            </a:r>
            <a:r>
              <a:rPr lang="en-SG" dirty="0" err="1"/>
              <a:t>pool_size</a:t>
            </a:r>
            <a:r>
              <a:rPr lang="en-SG" dirty="0"/>
              <a:t>=(2, 2)))</a:t>
            </a:r>
          </a:p>
        </p:txBody>
      </p:sp>
    </p:spTree>
    <p:extLst>
      <p:ext uri="{BB962C8B-B14F-4D97-AF65-F5344CB8AC3E}">
        <p14:creationId xmlns:p14="http://schemas.microsoft.com/office/powerpoint/2010/main" val="68689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矩形 9">
            <a:extLst>
              <a:ext uri="{FF2B5EF4-FFF2-40B4-BE49-F238E27FC236}">
                <a16:creationId xmlns:a16="http://schemas.microsoft.com/office/drawing/2014/main" id="{14940467-1FF8-4EC9-9184-FC6E0546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2" y="61034"/>
            <a:ext cx="43797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 dirty="0"/>
              <a:t>Output after convolution</a:t>
            </a:r>
          </a:p>
          <a:p>
            <a:pPr eaLnBrk="1" hangingPunct="1"/>
            <a:r>
              <a:rPr lang="en-US" altLang="zh-TW" sz="2800" b="1" i="1" u="sng" dirty="0"/>
              <a:t>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FFBB3176-B1D6-4C4B-B86F-FB20772C4740}"/>
              </a:ext>
            </a:extLst>
          </p:cNvPr>
          <p:cNvSpPr/>
          <p:nvPr/>
        </p:nvSpPr>
        <p:spPr>
          <a:xfrm>
            <a:off x="6160870" y="1097769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3CBE432D-0DC0-4171-A649-A69D6F0004BE}"/>
              </a:ext>
            </a:extLst>
          </p:cNvPr>
          <p:cNvSpPr/>
          <p:nvPr/>
        </p:nvSpPr>
        <p:spPr>
          <a:xfrm>
            <a:off x="6160870" y="22236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54A6A60-8A05-4935-9E1C-2E13DF097D25}"/>
              </a:ext>
            </a:extLst>
          </p:cNvPr>
          <p:cNvSpPr/>
          <p:nvPr/>
        </p:nvSpPr>
        <p:spPr>
          <a:xfrm>
            <a:off x="6160869" y="346359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379C0C52-9A7F-48FA-98B9-EBB6E0215168}"/>
              </a:ext>
            </a:extLst>
          </p:cNvPr>
          <p:cNvSpPr/>
          <p:nvPr/>
        </p:nvSpPr>
        <p:spPr>
          <a:xfrm>
            <a:off x="6780212" y="6207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00A012-83D5-4FCA-ACA0-1507C5578C06}"/>
              </a:ext>
            </a:extLst>
          </p:cNvPr>
          <p:cNvSpPr/>
          <p:nvPr/>
        </p:nvSpPr>
        <p:spPr>
          <a:xfrm>
            <a:off x="6780212" y="1730376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C64BFEB-BC1E-4A1F-ABA2-E0F1EC9C521F}"/>
              </a:ext>
            </a:extLst>
          </p:cNvPr>
          <p:cNvSpPr/>
          <p:nvPr/>
        </p:nvSpPr>
        <p:spPr>
          <a:xfrm>
            <a:off x="6780212" y="2908218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51F2D12D-1432-4418-84E8-193DB5CA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762" y="138113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8BFA5B58-1316-45F5-A98A-1B5E284A0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88963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28 x 28 x 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A7F43A0-F345-4FDB-978D-E09FE852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703388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26 x 26 x 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053AC5F2-57D9-4CB6-A7C3-1C1561C7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830512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3C97A3B-9A2A-4827-AD56-76F96CBF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108746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12 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x 12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30" name="向下箭號 19">
            <a:extLst>
              <a:ext uri="{FF2B5EF4-FFF2-40B4-BE49-F238E27FC236}">
                <a16:creationId xmlns:a16="http://schemas.microsoft.com/office/drawing/2014/main" id="{5B21E458-490F-43C2-BCE4-1C7493B19018}"/>
              </a:ext>
            </a:extLst>
          </p:cNvPr>
          <p:cNvSpPr/>
          <p:nvPr/>
        </p:nvSpPr>
        <p:spPr>
          <a:xfrm>
            <a:off x="6780212" y="4217325"/>
            <a:ext cx="546100" cy="11895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文字方塊 32">
            <a:extLst>
              <a:ext uri="{FF2B5EF4-FFF2-40B4-BE49-F238E27FC236}">
                <a16:creationId xmlns:a16="http://schemas.microsoft.com/office/drawing/2014/main" id="{8FB4AA94-2099-4E75-A025-2886BCEA94E3}"/>
              </a:ext>
            </a:extLst>
          </p:cNvPr>
          <p:cNvSpPr txBox="1"/>
          <p:nvPr/>
        </p:nvSpPr>
        <p:spPr>
          <a:xfrm>
            <a:off x="6250736" y="54955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19" name="內容版面配置區 3">
            <a:extLst>
              <a:ext uri="{FF2B5EF4-FFF2-40B4-BE49-F238E27FC236}">
                <a16:creationId xmlns:a16="http://schemas.microsoft.com/office/drawing/2014/main" id="{8896D67C-5097-4189-AD3B-592682BA8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743674"/>
              </p:ext>
            </p:extLst>
          </p:nvPr>
        </p:nvGraphicFramePr>
        <p:xfrm>
          <a:off x="663555" y="1691301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368561AD-FA96-4938-8BAE-C96F3456E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131460"/>
              </p:ext>
            </p:extLst>
          </p:nvPr>
        </p:nvGraphicFramePr>
        <p:xfrm>
          <a:off x="827220" y="1896164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內容版面配置區 3">
            <a:extLst>
              <a:ext uri="{FF2B5EF4-FFF2-40B4-BE49-F238E27FC236}">
                <a16:creationId xmlns:a16="http://schemas.microsoft.com/office/drawing/2014/main" id="{1649A951-8001-42F4-AA73-0DBE4F616C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77381"/>
              </p:ext>
            </p:extLst>
          </p:nvPr>
        </p:nvGraphicFramePr>
        <p:xfrm>
          <a:off x="1034131" y="209878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向下箭號 17">
            <a:extLst>
              <a:ext uri="{FF2B5EF4-FFF2-40B4-BE49-F238E27FC236}">
                <a16:creationId xmlns:a16="http://schemas.microsoft.com/office/drawing/2014/main" id="{EE413AFC-E193-44CF-9FB4-1EAE519EA799}"/>
              </a:ext>
            </a:extLst>
          </p:cNvPr>
          <p:cNvSpPr/>
          <p:nvPr/>
        </p:nvSpPr>
        <p:spPr>
          <a:xfrm rot="2474536">
            <a:off x="4598607" y="1825470"/>
            <a:ext cx="225079" cy="158049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aphicFrame>
        <p:nvGraphicFramePr>
          <p:cNvPr id="23" name="內容版面配置區 3">
            <a:extLst>
              <a:ext uri="{FF2B5EF4-FFF2-40B4-BE49-F238E27FC236}">
                <a16:creationId xmlns:a16="http://schemas.microsoft.com/office/drawing/2014/main" id="{B9863216-648E-4FF4-8AAD-E38E470B9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796241"/>
              </p:ext>
            </p:extLst>
          </p:nvPr>
        </p:nvGraphicFramePr>
        <p:xfrm>
          <a:off x="1271806" y="232280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向下箭號 17">
            <a:extLst>
              <a:ext uri="{FF2B5EF4-FFF2-40B4-BE49-F238E27FC236}">
                <a16:creationId xmlns:a16="http://schemas.microsoft.com/office/drawing/2014/main" id="{50E2A386-9617-4C71-9CD0-CA500ECF9A8E}"/>
              </a:ext>
            </a:extLst>
          </p:cNvPr>
          <p:cNvSpPr/>
          <p:nvPr/>
        </p:nvSpPr>
        <p:spPr>
          <a:xfrm rot="16200000">
            <a:off x="1988000" y="66573"/>
            <a:ext cx="225079" cy="28739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向下箭號 17">
            <a:extLst>
              <a:ext uri="{FF2B5EF4-FFF2-40B4-BE49-F238E27FC236}">
                <a16:creationId xmlns:a16="http://schemas.microsoft.com/office/drawing/2014/main" id="{E9B111F4-FAE0-489F-8951-5EF23AB2B4E0}"/>
              </a:ext>
            </a:extLst>
          </p:cNvPr>
          <p:cNvSpPr/>
          <p:nvPr/>
        </p:nvSpPr>
        <p:spPr>
          <a:xfrm>
            <a:off x="296461" y="1679937"/>
            <a:ext cx="225079" cy="28739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向下箭號 17">
            <a:extLst>
              <a:ext uri="{FF2B5EF4-FFF2-40B4-BE49-F238E27FC236}">
                <a16:creationId xmlns:a16="http://schemas.microsoft.com/office/drawing/2014/main" id="{FB384248-1662-4EF3-8376-8D9102F63639}"/>
              </a:ext>
            </a:extLst>
          </p:cNvPr>
          <p:cNvSpPr/>
          <p:nvPr/>
        </p:nvSpPr>
        <p:spPr>
          <a:xfrm rot="18974093">
            <a:off x="1155363" y="4238479"/>
            <a:ext cx="225079" cy="20199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文字方塊 22">
            <a:extLst>
              <a:ext uri="{FF2B5EF4-FFF2-40B4-BE49-F238E27FC236}">
                <a16:creationId xmlns:a16="http://schemas.microsoft.com/office/drawing/2014/main" id="{3F8BBB2B-247E-4A91-AD9C-9686E5179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28" y="968058"/>
            <a:ext cx="642421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26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文字方塊 22">
            <a:extLst>
              <a:ext uri="{FF2B5EF4-FFF2-40B4-BE49-F238E27FC236}">
                <a16:creationId xmlns:a16="http://schemas.microsoft.com/office/drawing/2014/main" id="{6F719895-4746-4C8F-BEDB-5FCBACF40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023" y="2673243"/>
            <a:ext cx="642421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26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文字方塊 22">
            <a:extLst>
              <a:ext uri="{FF2B5EF4-FFF2-40B4-BE49-F238E27FC236}">
                <a16:creationId xmlns:a16="http://schemas.microsoft.com/office/drawing/2014/main" id="{8EFE181F-EB2A-46CA-802A-9DC6E246A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87" y="5147103"/>
            <a:ext cx="1208490" cy="40011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32 filters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41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0043-8E4E-4790-9D55-E368653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Exercise Configure CNN</a:t>
            </a:r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693E1F-751D-4454-8E40-B4808282392D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06632"/>
          <a:ext cx="8153400" cy="4220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>
                  <a:extLst>
                    <a:ext uri="{9D8B030D-6E8A-4147-A177-3AD203B41FA5}">
                      <a16:colId xmlns:a16="http://schemas.microsoft.com/office/drawing/2014/main" val="3717471356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072497472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47959418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306356629"/>
                    </a:ext>
                  </a:extLst>
                </a:gridCol>
              </a:tblGrid>
              <a:tr h="397353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Overfitting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863027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0?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594994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100?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895094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Dropout Rate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670602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#neurons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as Input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77670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# layer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2906"/>
                  </a:ext>
                </a:extLst>
              </a:tr>
              <a:tr h="538875">
                <a:tc>
                  <a:txBody>
                    <a:bodyPr/>
                    <a:lstStyle/>
                    <a:p>
                      <a:r>
                        <a:rPr lang="en-US" dirty="0"/>
                        <a:t>Activation Function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Relu</a:t>
                      </a:r>
                      <a:r>
                        <a:rPr lang="en-US" dirty="0"/>
                        <a:t>, Sigmoid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27513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MSE, Cross Entropy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75277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 (With Momentum, LR)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897911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9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379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0BC7-8F0A-9A1D-FF03-C55855BF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86200"/>
            <a:ext cx="8229600" cy="1143000"/>
          </a:xfrm>
        </p:spPr>
        <p:txBody>
          <a:bodyPr/>
          <a:lstStyle/>
          <a:p>
            <a:r>
              <a:rPr lang="en-SG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287132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8722-D404-48B8-86ED-201F1679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Kaggle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26C0A-B111-43FB-9545-2DBB7BCFD426}"/>
              </a:ext>
            </a:extLst>
          </p:cNvPr>
          <p:cNvSpPr txBox="1"/>
          <p:nvPr/>
        </p:nvSpPr>
        <p:spPr>
          <a:xfrm>
            <a:off x="533399" y="1828800"/>
            <a:ext cx="7490717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/>
              <a:t>https://www.kaggle.com/datasets/aryashah2k/breast-ultrasound-images-dataset?resource=download</a:t>
            </a:r>
          </a:p>
          <a:p>
            <a:endParaRPr lang="pt-BR" dirty="0"/>
          </a:p>
          <a:p>
            <a:r>
              <a:rPr lang="pt-BR" dirty="0"/>
              <a:t>https://www.kaggle.com/datasets/tourist55/alzheimers-dataset-4-class-of-images</a:t>
            </a:r>
          </a:p>
          <a:p>
            <a:endParaRPr lang="pt-BR" dirty="0"/>
          </a:p>
          <a:p>
            <a:r>
              <a:rPr lang="pt-BR" dirty="0"/>
              <a:t>https://www.kaggle.com/datasets/paultimothymooney/chest-xray-pneumonia</a:t>
            </a:r>
          </a:p>
          <a:p>
            <a:endParaRPr lang="pt-BR" dirty="0"/>
          </a:p>
          <a:p>
            <a:r>
              <a:rPr lang="pt-BR" dirty="0"/>
              <a:t>https://www.kaggle.com/datasets/tawsifurrahman/covid19-radiography-database (alternatively: https://tssglobalsingapore-my.sharepoint.com/:f:/g/personal/teohteiktoe_tssglobalsingapore_onmicrosoft_com/EtgAbDvO-HVFi91b7McMxCgBhKIpe2bOU0HIJ_KuIJ6giw?e=0U98mX)</a:t>
            </a:r>
          </a:p>
          <a:p>
            <a:endParaRPr lang="pt-BR" dirty="0"/>
          </a:p>
          <a:p>
            <a:r>
              <a:rPr lang="pt-BR" dirty="0"/>
              <a:t>https://www.kaggle.com/datasets/andrewmvd/medical-mnist</a:t>
            </a:r>
          </a:p>
        </p:txBody>
      </p:sp>
    </p:spTree>
    <p:extLst>
      <p:ext uri="{BB962C8B-B14F-4D97-AF65-F5344CB8AC3E}">
        <p14:creationId xmlns:p14="http://schemas.microsoft.com/office/powerpoint/2010/main" val="2244383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DB67CD-C851-4C70-B854-4E6D0D905D91}"/>
              </a:ext>
            </a:extLst>
          </p:cNvPr>
          <p:cNvSpPr txBox="1"/>
          <p:nvPr/>
        </p:nvSpPr>
        <p:spPr>
          <a:xfrm>
            <a:off x="342900" y="533400"/>
            <a:ext cx="8458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train_root</a:t>
            </a:r>
            <a:r>
              <a:rPr lang="en-SG" dirty="0"/>
              <a:t>  = "C:/Users/Teoh Teik Teo/OneDrive - TSS Global </a:t>
            </a:r>
            <a:r>
              <a:rPr lang="en-SG" dirty="0" err="1"/>
              <a:t>Pte.</a:t>
            </a:r>
            <a:r>
              <a:rPr lang="en-SG" dirty="0"/>
              <a:t> Ltd/TT Library/AI Model/Data/Pneumonia/train"</a:t>
            </a:r>
          </a:p>
          <a:p>
            <a:r>
              <a:rPr lang="en-SG" dirty="0" err="1"/>
              <a:t>test_root</a:t>
            </a:r>
            <a:r>
              <a:rPr lang="en-SG" dirty="0"/>
              <a:t> = "C:/Users/Teoh Teik Teo/OneDrive - TSS Global </a:t>
            </a:r>
            <a:r>
              <a:rPr lang="en-SG" dirty="0" err="1"/>
              <a:t>Pte.</a:t>
            </a:r>
            <a:r>
              <a:rPr lang="en-SG" dirty="0"/>
              <a:t> Ltd/TT Library/AI Model/Data/Pneumonia/test"</a:t>
            </a:r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C86F3-F492-E236-AAF0-4E7083CC2191}"/>
              </a:ext>
            </a:extLst>
          </p:cNvPr>
          <p:cNvSpPr txBox="1"/>
          <p:nvPr/>
        </p:nvSpPr>
        <p:spPr>
          <a:xfrm>
            <a:off x="914400" y="2286000"/>
            <a:ext cx="8458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#if wanted to display image 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skimage</a:t>
            </a:r>
            <a:r>
              <a:rPr lang="en-SG" dirty="0">
                <a:solidFill>
                  <a:srgbClr val="FF0000"/>
                </a:solidFill>
              </a:rPr>
              <a:t> import io</a:t>
            </a:r>
          </a:p>
          <a:p>
            <a:r>
              <a:rPr lang="en-SG" dirty="0">
                <a:solidFill>
                  <a:srgbClr val="FF0000"/>
                </a:solidFill>
              </a:rPr>
              <a:t>image = </a:t>
            </a:r>
            <a:r>
              <a:rPr lang="en-SG" dirty="0" err="1">
                <a:solidFill>
                  <a:srgbClr val="FF0000"/>
                </a:solidFill>
              </a:rPr>
              <a:t>io.imread</a:t>
            </a:r>
            <a:r>
              <a:rPr lang="en-SG" dirty="0">
                <a:solidFill>
                  <a:srgbClr val="FF0000"/>
                </a:solidFill>
              </a:rPr>
              <a:t>("C:/Users/Teoh Teik Teo/OneDrive - TSS Global </a:t>
            </a:r>
            <a:r>
              <a:rPr lang="en-SG" dirty="0" err="1">
                <a:solidFill>
                  <a:srgbClr val="FF0000"/>
                </a:solidFill>
              </a:rPr>
              <a:t>Pte.</a:t>
            </a:r>
            <a:r>
              <a:rPr lang="en-SG" dirty="0">
                <a:solidFill>
                  <a:srgbClr val="FF0000"/>
                </a:solidFill>
              </a:rPr>
              <a:t> Ltd/TT Library/AI Model/Data/Pneumonia/train/NORMAL/IM-0115-0001.jpeg")</a:t>
            </a:r>
          </a:p>
          <a:p>
            <a:r>
              <a:rPr lang="en-SG" dirty="0">
                <a:solidFill>
                  <a:srgbClr val="FF0000"/>
                </a:solidFill>
              </a:rPr>
              <a:t>print(</a:t>
            </a:r>
            <a:r>
              <a:rPr lang="en-SG" dirty="0" err="1">
                <a:solidFill>
                  <a:srgbClr val="FF0000"/>
                </a:solidFill>
              </a:rPr>
              <a:t>image.shape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  <a:p>
            <a:r>
              <a:rPr lang="en-SG" dirty="0" err="1">
                <a:solidFill>
                  <a:srgbClr val="FF0000"/>
                </a:solidFill>
              </a:rPr>
              <a:t>io.imshow</a:t>
            </a:r>
            <a:r>
              <a:rPr lang="en-SG" dirty="0">
                <a:solidFill>
                  <a:srgbClr val="FF0000"/>
                </a:solidFill>
              </a:rPr>
              <a:t>(image)</a:t>
            </a:r>
          </a:p>
        </p:txBody>
      </p:sp>
    </p:spTree>
    <p:extLst>
      <p:ext uri="{BB962C8B-B14F-4D97-AF65-F5344CB8AC3E}">
        <p14:creationId xmlns:p14="http://schemas.microsoft.com/office/powerpoint/2010/main" val="489440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0E1D6-5EAC-4246-80B1-A7EA0C6E117B}"/>
              </a:ext>
            </a:extLst>
          </p:cNvPr>
          <p:cNvSpPr txBox="1"/>
          <p:nvPr/>
        </p:nvSpPr>
        <p:spPr>
          <a:xfrm>
            <a:off x="381000" y="685800"/>
            <a:ext cx="7696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batch_size</a:t>
            </a:r>
            <a:r>
              <a:rPr lang="en-SG" dirty="0"/>
              <a:t> = 5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keras.preprocessing.image</a:t>
            </a:r>
            <a:r>
              <a:rPr lang="en-SG" dirty="0"/>
              <a:t> import </a:t>
            </a:r>
            <a:r>
              <a:rPr lang="en-SG" dirty="0" err="1"/>
              <a:t>ImageDataGenerator</a:t>
            </a:r>
            <a:endParaRPr lang="en-SG" dirty="0"/>
          </a:p>
          <a:p>
            <a:endParaRPr lang="en-SG" dirty="0"/>
          </a:p>
          <a:p>
            <a:r>
              <a:rPr lang="en-SG" dirty="0"/>
              <a:t>Generator = </a:t>
            </a:r>
            <a:r>
              <a:rPr lang="en-SG" dirty="0" err="1"/>
              <a:t>ImageDataGenerator</a:t>
            </a:r>
            <a:r>
              <a:rPr lang="en-SG" dirty="0"/>
              <a:t>()</a:t>
            </a:r>
          </a:p>
          <a:p>
            <a:r>
              <a:rPr lang="en-SG" dirty="0" err="1"/>
              <a:t>train_data</a:t>
            </a:r>
            <a:r>
              <a:rPr lang="en-SG" dirty="0"/>
              <a:t> = </a:t>
            </a:r>
            <a:r>
              <a:rPr lang="en-SG" dirty="0" err="1"/>
              <a:t>Generator.flow_from_directory</a:t>
            </a:r>
            <a:r>
              <a:rPr lang="en-SG" dirty="0"/>
              <a:t>(</a:t>
            </a:r>
            <a:r>
              <a:rPr lang="en-SG" dirty="0" err="1"/>
              <a:t>train_root</a:t>
            </a:r>
            <a:r>
              <a:rPr lang="en-SG" dirty="0"/>
              <a:t>, (150, 150), </a:t>
            </a:r>
            <a:r>
              <a:rPr lang="en-SG" dirty="0" err="1"/>
              <a:t>batch_size</a:t>
            </a:r>
            <a:r>
              <a:rPr lang="en-SG" dirty="0"/>
              <a:t>=</a:t>
            </a:r>
            <a:r>
              <a:rPr lang="en-SG" dirty="0" err="1"/>
              <a:t>batch_size</a:t>
            </a:r>
            <a:r>
              <a:rPr lang="en-SG" dirty="0"/>
              <a:t>, shuffle= False)</a:t>
            </a:r>
          </a:p>
          <a:p>
            <a:r>
              <a:rPr lang="en-SG" dirty="0" err="1"/>
              <a:t>test_data</a:t>
            </a:r>
            <a:r>
              <a:rPr lang="en-SG" dirty="0"/>
              <a:t> = </a:t>
            </a:r>
            <a:r>
              <a:rPr lang="en-SG" dirty="0" err="1"/>
              <a:t>Generator.flow_from_directory</a:t>
            </a:r>
            <a:r>
              <a:rPr lang="en-SG" dirty="0"/>
              <a:t>(</a:t>
            </a:r>
            <a:r>
              <a:rPr lang="en-SG" dirty="0" err="1"/>
              <a:t>test_root</a:t>
            </a:r>
            <a:r>
              <a:rPr lang="en-SG" dirty="0"/>
              <a:t>, (150, 150), </a:t>
            </a:r>
            <a:r>
              <a:rPr lang="en-SG" dirty="0" err="1"/>
              <a:t>batch_size</a:t>
            </a:r>
            <a:r>
              <a:rPr lang="en-SG" dirty="0"/>
              <a:t>=</a:t>
            </a:r>
            <a:r>
              <a:rPr lang="en-SG" dirty="0" err="1"/>
              <a:t>batch_size</a:t>
            </a:r>
            <a:r>
              <a:rPr lang="en-SG" dirty="0"/>
              <a:t>, shuffle= False)</a:t>
            </a:r>
          </a:p>
          <a:p>
            <a:endParaRPr lang="en-SG" dirty="0"/>
          </a:p>
          <a:p>
            <a:r>
              <a:rPr lang="en-SG" dirty="0"/>
              <a:t>#optional</a:t>
            </a:r>
          </a:p>
          <a:p>
            <a:r>
              <a:rPr lang="en-SG" dirty="0"/>
              <a:t>print(</a:t>
            </a:r>
            <a:r>
              <a:rPr lang="en-SG" dirty="0" err="1"/>
              <a:t>train_data</a:t>
            </a:r>
            <a:r>
              <a:rPr lang="en-SG" dirty="0"/>
              <a:t>[0][0][0].shape)</a:t>
            </a:r>
          </a:p>
          <a:p>
            <a:r>
              <a:rPr lang="en-SG" dirty="0"/>
              <a:t># total 4317 data below to 5 </a:t>
            </a:r>
            <a:r>
              <a:rPr lang="en-SG" dirty="0" err="1"/>
              <a:t>clasess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)) #4317/batch size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[0])) #2, 1st image, 2nd is label</a:t>
            </a:r>
          </a:p>
          <a:p>
            <a:r>
              <a:rPr lang="en-SG" dirty="0"/>
              <a:t>#print(train_data[0])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[0][0])) #1st batch of 10 data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[0][0][0])) #the image, the vertical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[0][0][0][0])) #the image, the horizontal</a:t>
            </a:r>
          </a:p>
          <a:p>
            <a:r>
              <a:rPr lang="en-SG" dirty="0"/>
              <a:t>print(</a:t>
            </a:r>
            <a:r>
              <a:rPr lang="en-SG" dirty="0" err="1"/>
              <a:t>len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[0][0][0][0][0])) #the image, RGB</a:t>
            </a:r>
          </a:p>
        </p:txBody>
      </p:sp>
    </p:spTree>
    <p:extLst>
      <p:ext uri="{BB962C8B-B14F-4D97-AF65-F5344CB8AC3E}">
        <p14:creationId xmlns:p14="http://schemas.microsoft.com/office/powerpoint/2010/main" val="3019510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F934FC-A341-4B24-8AE6-2C8C51E248AE}"/>
              </a:ext>
            </a:extLst>
          </p:cNvPr>
          <p:cNvSpPr txBox="1"/>
          <p:nvPr/>
        </p:nvSpPr>
        <p:spPr>
          <a:xfrm>
            <a:off x="381000" y="304800"/>
            <a:ext cx="7924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</a:t>
            </a:r>
            <a:r>
              <a:rPr lang="en-SG" dirty="0" err="1"/>
              <a:t>tensorflow</a:t>
            </a:r>
            <a:r>
              <a:rPr lang="en-SG" dirty="0"/>
              <a:t> as </a:t>
            </a:r>
            <a:r>
              <a:rPr lang="en-SG" dirty="0" err="1"/>
              <a:t>tf</a:t>
            </a:r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matplotlib.pyplot</a:t>
            </a:r>
            <a:r>
              <a:rPr lang="en-SG" dirty="0"/>
              <a:t> import </a:t>
            </a:r>
            <a:r>
              <a:rPr lang="en-SG" dirty="0" err="1"/>
              <a:t>imshow</a:t>
            </a:r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os</a:t>
            </a:r>
            <a:endParaRPr lang="en-SG" dirty="0"/>
          </a:p>
          <a:p>
            <a:endParaRPr lang="en-SG" dirty="0"/>
          </a:p>
          <a:p>
            <a:r>
              <a:rPr lang="en-SG" dirty="0"/>
              <a:t>im = </a:t>
            </a:r>
            <a:r>
              <a:rPr lang="en-SG" dirty="0" err="1"/>
              <a:t>train_data</a:t>
            </a:r>
            <a:r>
              <a:rPr lang="en-SG" dirty="0"/>
              <a:t>[0][0][0]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tf.keras.preprocessing.image.array_to_img</a:t>
            </a:r>
            <a:r>
              <a:rPr lang="en-SG" dirty="0"/>
              <a:t>(im)</a:t>
            </a:r>
          </a:p>
          <a:p>
            <a:r>
              <a:rPr lang="en-SG" dirty="0" err="1"/>
              <a:t>imshow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pt-BR" dirty="0"/>
              <a:t>num_classes = len([i for i in os.listdir(train_root)])</a:t>
            </a:r>
          </a:p>
          <a:p>
            <a:r>
              <a:rPr lang="pt-BR" dirty="0"/>
              <a:t>print(num_classes)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328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78E45-C3B5-4D07-A6BB-88355D3073A5}"/>
              </a:ext>
            </a:extLst>
          </p:cNvPr>
          <p:cNvSpPr txBox="1"/>
          <p:nvPr/>
        </p:nvSpPr>
        <p:spPr>
          <a:xfrm>
            <a:off x="228600" y="304800"/>
            <a:ext cx="838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import </a:t>
            </a:r>
            <a:r>
              <a:rPr lang="en-SG" sz="1200" dirty="0" err="1"/>
              <a:t>keras</a:t>
            </a:r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keras.datasets</a:t>
            </a:r>
            <a:r>
              <a:rPr lang="en-SG" sz="1200" dirty="0"/>
              <a:t> import </a:t>
            </a:r>
            <a:r>
              <a:rPr lang="en-SG" sz="1200" dirty="0" err="1"/>
              <a:t>mnist</a:t>
            </a:r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keras.models</a:t>
            </a:r>
            <a:r>
              <a:rPr lang="en-SG" sz="1200" dirty="0"/>
              <a:t> import Sequential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keras.layers</a:t>
            </a:r>
            <a:r>
              <a:rPr lang="en-SG" sz="1200" dirty="0"/>
              <a:t> import Dense, Dropout, Flatten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keras.layers</a:t>
            </a:r>
            <a:r>
              <a:rPr lang="en-SG" sz="1200" dirty="0"/>
              <a:t> import Conv2D, MaxPooling2D</a:t>
            </a:r>
          </a:p>
          <a:p>
            <a:endParaRPr lang="en-SG" sz="1200" dirty="0"/>
          </a:p>
          <a:p>
            <a:r>
              <a:rPr lang="en-SG" sz="1200" dirty="0"/>
              <a:t>model = Sequential()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(Conv2D(32, (3, 3), </a:t>
            </a:r>
            <a:r>
              <a:rPr lang="en-SG" sz="1200" dirty="0" err="1"/>
              <a:t>input_shape</a:t>
            </a:r>
            <a:r>
              <a:rPr lang="en-SG" sz="1200" dirty="0"/>
              <a:t>=(150, 150, 3),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(Dropout(0.05))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(Conv2D(32, (3, 3),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(Dropout(0.05))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(Conv2D(64, (3, 3),activation='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(Dropout(0.2))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(Conv2D(64, (3, 3),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(Dropout(0.2))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(Flatten())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(Dense(128,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(Dropout(0.2))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(Dense(</a:t>
            </a:r>
            <a:r>
              <a:rPr lang="en-SG" sz="1200" dirty="0" err="1"/>
              <a:t>num_classes</a:t>
            </a:r>
            <a:r>
              <a:rPr lang="en-SG" sz="1200" dirty="0"/>
              <a:t>, activation="</a:t>
            </a:r>
            <a:r>
              <a:rPr lang="en-SG" sz="1200" dirty="0" err="1"/>
              <a:t>softmax</a:t>
            </a:r>
            <a:r>
              <a:rPr lang="en-SG" sz="1200" dirty="0"/>
              <a:t>"))</a:t>
            </a:r>
          </a:p>
          <a:p>
            <a:r>
              <a:rPr lang="en-SG" sz="1200" dirty="0" err="1"/>
              <a:t>model.summary</a:t>
            </a:r>
            <a:r>
              <a:rPr lang="en-SG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0867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6C22-84E0-479B-84F0-D5DAC164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Popular filter - Sober</a:t>
            </a:r>
          </a:p>
        </p:txBody>
      </p:sp>
      <p:pic>
        <p:nvPicPr>
          <p:cNvPr id="1026" name="Picture 2" descr="Understanding Edge Detection (Sobel Operator) | by Ashish |  DataDrivenInvestor">
            <a:extLst>
              <a:ext uri="{FF2B5EF4-FFF2-40B4-BE49-F238E27FC236}">
                <a16:creationId xmlns:a16="http://schemas.microsoft.com/office/drawing/2014/main" id="{06225C81-FFE0-4453-9E0E-68DE70BC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057400"/>
            <a:ext cx="7696200" cy="37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788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6BC901-FBBA-48B3-A5AF-1F3E8804585D}"/>
              </a:ext>
            </a:extLst>
          </p:cNvPr>
          <p:cNvSpPr txBox="1"/>
          <p:nvPr/>
        </p:nvSpPr>
        <p:spPr>
          <a:xfrm>
            <a:off x="228600" y="304800"/>
            <a:ext cx="8458200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#remove optimizer if needed</a:t>
            </a:r>
          </a:p>
          <a:p>
            <a:r>
              <a:rPr lang="en-SG" dirty="0" err="1"/>
              <a:t>model.compile</a:t>
            </a:r>
            <a:r>
              <a:rPr lang="en-SG" dirty="0"/>
              <a:t>(loss=</a:t>
            </a:r>
            <a:r>
              <a:rPr lang="en-SG" dirty="0" err="1"/>
              <a:t>keras.losses.categorical_crossentropy</a:t>
            </a:r>
            <a:r>
              <a:rPr lang="en-SG" dirty="0"/>
              <a:t>, optimizer=</a:t>
            </a:r>
            <a:r>
              <a:rPr lang="en-SG" dirty="0" err="1"/>
              <a:t>keras.optimizers.Adam</a:t>
            </a:r>
            <a:r>
              <a:rPr lang="en-SG" dirty="0"/>
              <a:t>(), metrics=['accuracy'])</a:t>
            </a:r>
          </a:p>
          <a:p>
            <a:r>
              <a:rPr lang="en-SG" dirty="0"/>
              <a:t>history = </a:t>
            </a:r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, </a:t>
            </a:r>
            <a:r>
              <a:rPr lang="en-SG" dirty="0" err="1"/>
              <a:t>batch_size</a:t>
            </a:r>
            <a:r>
              <a:rPr lang="en-SG" dirty="0"/>
              <a:t> = </a:t>
            </a:r>
            <a:r>
              <a:rPr lang="en-SG" dirty="0" err="1"/>
              <a:t>batch_size</a:t>
            </a:r>
            <a:r>
              <a:rPr lang="en-SG" dirty="0"/>
              <a:t>, epochs=2)</a:t>
            </a:r>
          </a:p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CC1F2-59C4-4B3D-5711-4E5B27E0E4C7}"/>
              </a:ext>
            </a:extLst>
          </p:cNvPr>
          <p:cNvSpPr txBox="1"/>
          <p:nvPr/>
        </p:nvSpPr>
        <p:spPr>
          <a:xfrm>
            <a:off x="228600" y="1524000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SG" dirty="0" err="1"/>
              <a:t>plt.plot</a:t>
            </a:r>
            <a:r>
              <a:rPr lang="en-SG" dirty="0"/>
              <a:t>(</a:t>
            </a:r>
            <a:r>
              <a:rPr lang="en-SG" dirty="0" err="1"/>
              <a:t>history.history</a:t>
            </a:r>
            <a:r>
              <a:rPr lang="en-SG" dirty="0"/>
              <a:t>['accuracy'])</a:t>
            </a:r>
          </a:p>
          <a:p>
            <a:r>
              <a:rPr lang="en-SG" dirty="0"/>
              <a:t>#plt.plot(history.history['val_accuracy'])</a:t>
            </a:r>
          </a:p>
          <a:p>
            <a:r>
              <a:rPr lang="en-SG" dirty="0" err="1"/>
              <a:t>plt.title</a:t>
            </a:r>
            <a:r>
              <a:rPr lang="en-SG" dirty="0"/>
              <a:t>('model accuracy')</a:t>
            </a:r>
          </a:p>
          <a:p>
            <a:r>
              <a:rPr lang="en-SG" dirty="0" err="1"/>
              <a:t>plt.ylabel</a:t>
            </a:r>
            <a:r>
              <a:rPr lang="en-SG" dirty="0"/>
              <a:t>('accuracy')</a:t>
            </a:r>
          </a:p>
          <a:p>
            <a:r>
              <a:rPr lang="en-SG" dirty="0" err="1"/>
              <a:t>plt.xlabel</a:t>
            </a:r>
            <a:r>
              <a:rPr lang="en-SG" dirty="0"/>
              <a:t>('epoch')</a:t>
            </a:r>
          </a:p>
          <a:p>
            <a:r>
              <a:rPr lang="en-SG" dirty="0" err="1"/>
              <a:t>plt.legend</a:t>
            </a:r>
            <a:r>
              <a:rPr lang="en-SG" dirty="0"/>
              <a:t>(['train', '</a:t>
            </a:r>
            <a:r>
              <a:rPr lang="en-SG" dirty="0" err="1"/>
              <a:t>val</a:t>
            </a:r>
            <a:r>
              <a:rPr lang="en-SG" dirty="0"/>
              <a:t>'], </a:t>
            </a:r>
            <a:r>
              <a:rPr lang="en-SG" dirty="0" err="1"/>
              <a:t>loc</a:t>
            </a:r>
            <a:r>
              <a:rPr lang="en-SG" dirty="0"/>
              <a:t>='upper left')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AEB19-7FAE-5756-9372-679AA22F1BCC}"/>
              </a:ext>
            </a:extLst>
          </p:cNvPr>
          <p:cNvSpPr txBox="1"/>
          <p:nvPr/>
        </p:nvSpPr>
        <p:spPr>
          <a:xfrm>
            <a:off x="196702" y="383586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plt.plot</a:t>
            </a:r>
            <a:r>
              <a:rPr lang="en-SG" dirty="0"/>
              <a:t>(</a:t>
            </a:r>
            <a:r>
              <a:rPr lang="en-SG" dirty="0" err="1"/>
              <a:t>history.history</a:t>
            </a:r>
            <a:r>
              <a:rPr lang="en-SG" dirty="0"/>
              <a:t>['loss'])</a:t>
            </a:r>
          </a:p>
          <a:p>
            <a:r>
              <a:rPr lang="en-SG" dirty="0"/>
              <a:t>#plt.plot(history.history['val_loss'])</a:t>
            </a:r>
          </a:p>
          <a:p>
            <a:r>
              <a:rPr lang="en-SG" dirty="0" err="1"/>
              <a:t>plt.title</a:t>
            </a:r>
            <a:r>
              <a:rPr lang="en-SG" dirty="0"/>
              <a:t>('model loss')</a:t>
            </a:r>
          </a:p>
          <a:p>
            <a:r>
              <a:rPr lang="en-SG" dirty="0" err="1"/>
              <a:t>plt.ylabel</a:t>
            </a:r>
            <a:r>
              <a:rPr lang="en-SG" dirty="0"/>
              <a:t>('loss')</a:t>
            </a:r>
          </a:p>
          <a:p>
            <a:r>
              <a:rPr lang="en-SG" dirty="0" err="1"/>
              <a:t>plt.xlabel</a:t>
            </a:r>
            <a:r>
              <a:rPr lang="en-SG" dirty="0"/>
              <a:t>('epoch')</a:t>
            </a:r>
          </a:p>
          <a:p>
            <a:r>
              <a:rPr lang="en-SG" dirty="0" err="1"/>
              <a:t>plt.legend</a:t>
            </a:r>
            <a:r>
              <a:rPr lang="en-SG" dirty="0"/>
              <a:t>(['train', '</a:t>
            </a:r>
            <a:r>
              <a:rPr lang="en-SG" dirty="0" err="1"/>
              <a:t>val</a:t>
            </a:r>
            <a:r>
              <a:rPr lang="en-SG" dirty="0"/>
              <a:t>'], </a:t>
            </a:r>
            <a:r>
              <a:rPr lang="en-SG" dirty="0" err="1"/>
              <a:t>loc</a:t>
            </a:r>
            <a:r>
              <a:rPr lang="en-SG" dirty="0"/>
              <a:t>='upper left')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78829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6BC901-FBBA-48B3-A5AF-1F3E8804585D}"/>
              </a:ext>
            </a:extLst>
          </p:cNvPr>
          <p:cNvSpPr txBox="1"/>
          <p:nvPr/>
        </p:nvSpPr>
        <p:spPr>
          <a:xfrm>
            <a:off x="441251" y="254284"/>
            <a:ext cx="845820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# score = </a:t>
            </a:r>
            <a:r>
              <a:rPr lang="en-SG" dirty="0" err="1"/>
              <a:t>model.evaluate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)</a:t>
            </a:r>
          </a:p>
          <a:p>
            <a:r>
              <a:rPr lang="en-SG" dirty="0"/>
              <a:t># print(score)</a:t>
            </a:r>
          </a:p>
          <a:p>
            <a:r>
              <a:rPr lang="en-SG" dirty="0"/>
              <a:t>score = </a:t>
            </a:r>
            <a:r>
              <a:rPr lang="en-SG" dirty="0" err="1"/>
              <a:t>model.evaluate</a:t>
            </a:r>
            <a:r>
              <a:rPr lang="en-SG" dirty="0"/>
              <a:t>(</a:t>
            </a:r>
            <a:r>
              <a:rPr lang="en-SG" dirty="0" err="1"/>
              <a:t>test_data</a:t>
            </a:r>
            <a:r>
              <a:rPr lang="en-SG" dirty="0"/>
              <a:t>)</a:t>
            </a:r>
          </a:p>
          <a:p>
            <a:r>
              <a:rPr lang="en-SG" dirty="0"/>
              <a:t>print(score)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AE6E8-3686-440F-B89B-B64DFDC0AD56}"/>
              </a:ext>
            </a:extLst>
          </p:cNvPr>
          <p:cNvSpPr txBox="1"/>
          <p:nvPr/>
        </p:nvSpPr>
        <p:spPr>
          <a:xfrm>
            <a:off x="451884" y="518889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</a:t>
            </a:r>
            <a:r>
              <a:rPr lang="en-SG" dirty="0" err="1"/>
              <a:t>save_model</a:t>
            </a:r>
            <a:endParaRPr lang="en-SG" dirty="0"/>
          </a:p>
          <a:p>
            <a:r>
              <a:rPr lang="en-SG" dirty="0" err="1"/>
              <a:t>save_model</a:t>
            </a:r>
            <a:r>
              <a:rPr lang="en-SG" dirty="0"/>
              <a:t>(model, "Pneumonia")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57F8-F055-9AE9-4837-9DB8AEC12E56}"/>
              </a:ext>
            </a:extLst>
          </p:cNvPr>
          <p:cNvSpPr txBox="1"/>
          <p:nvPr/>
        </p:nvSpPr>
        <p:spPr>
          <a:xfrm>
            <a:off x="381000" y="2052176"/>
            <a:ext cx="6248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model.predict_classes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)</a:t>
            </a:r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endParaRPr lang="en-US" dirty="0"/>
          </a:p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test_data.classes</a:t>
            </a:r>
            <a:r>
              <a:rPr lang="en-US" dirty="0"/>
              <a:t>, pred)</a:t>
            </a:r>
          </a:p>
          <a:p>
            <a:r>
              <a:rPr lang="en-US" dirty="0" err="1"/>
              <a:t>sns.heatmap</a:t>
            </a:r>
            <a:r>
              <a:rPr lang="en-US" dirty="0"/>
              <a:t>(cm, </a:t>
            </a:r>
            <a:r>
              <a:rPr lang="en-US" dirty="0" err="1"/>
              <a:t>annot</a:t>
            </a:r>
            <a:r>
              <a:rPr lang="en-US" dirty="0"/>
              <a:t>=True)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9EF6A-E4CC-6428-5334-9957391AA7E5}"/>
              </a:ext>
            </a:extLst>
          </p:cNvPr>
          <p:cNvSpPr txBox="1"/>
          <p:nvPr/>
        </p:nvSpPr>
        <p:spPr>
          <a:xfrm>
            <a:off x="418214" y="4192853"/>
            <a:ext cx="7561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#depends on number of classes</a:t>
            </a:r>
          </a:p>
          <a:p>
            <a:r>
              <a:rPr lang="en-US" dirty="0"/>
              <a:t>print((cm[0,0]+cm[1,1])/(sum(sum(cm))))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90FB7-E774-9BE5-B2F7-CD9D5E80C67C}"/>
              </a:ext>
            </a:extLst>
          </p:cNvPr>
          <p:cNvSpPr txBox="1"/>
          <p:nvPr/>
        </p:nvSpPr>
        <p:spPr>
          <a:xfrm>
            <a:off x="4343400" y="91159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#Alternatively if </a:t>
            </a:r>
            <a:r>
              <a:rPr lang="en-US" dirty="0" err="1"/>
              <a:t>predict_classes</a:t>
            </a:r>
            <a:r>
              <a:rPr lang="en-US" dirty="0"/>
              <a:t> module not there:</a:t>
            </a:r>
          </a:p>
          <a:p>
            <a:r>
              <a:rPr lang="en-US" dirty="0" err="1"/>
              <a:t>predict_x</a:t>
            </a:r>
            <a:r>
              <a:rPr lang="en-US" dirty="0"/>
              <a:t>=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) </a:t>
            </a:r>
          </a:p>
          <a:p>
            <a:r>
              <a:rPr lang="en-US" dirty="0"/>
              <a:t>pred=</a:t>
            </a:r>
            <a:r>
              <a:rPr lang="en-US" dirty="0" err="1"/>
              <a:t>np.argmax</a:t>
            </a:r>
            <a:r>
              <a:rPr lang="en-US" dirty="0"/>
              <a:t>(</a:t>
            </a:r>
            <a:r>
              <a:rPr lang="en-US" dirty="0" err="1"/>
              <a:t>predict_x,axis</a:t>
            </a:r>
            <a:r>
              <a:rPr lang="en-US" dirty="0"/>
              <a:t>=1)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0B2320-6772-CC85-798B-EF81BFFC2419}"/>
              </a:ext>
            </a:extLst>
          </p:cNvPr>
          <p:cNvCxnSpPr/>
          <p:nvPr/>
        </p:nvCxnSpPr>
        <p:spPr>
          <a:xfrm flipH="1">
            <a:off x="838200" y="1721230"/>
            <a:ext cx="3505200" cy="9439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87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4DAB-8A0F-F513-9C49-74901084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2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SG" dirty="0"/>
              <a:t>Parameter to configure – Google for the norm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88316-D4C2-E00D-FEE0-137432573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598" y="853867"/>
            <a:ext cx="8648002" cy="5171888"/>
          </a:xfrm>
        </p:spPr>
        <p:txBody>
          <a:bodyPr>
            <a:normAutofit fontScale="70000" lnSpcReduction="200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SG" dirty="0"/>
              <a:t>Batch Size (Smaller means more accurate but take more time)</a:t>
            </a:r>
          </a:p>
          <a:p>
            <a:pPr marL="542925" indent="-457200">
              <a:buFont typeface="+mj-lt"/>
              <a:buAutoNum type="arabicPeriod"/>
            </a:pPr>
            <a:r>
              <a:rPr lang="en-SG" dirty="0"/>
              <a:t>Input Size can consider 150, 150</a:t>
            </a:r>
          </a:p>
          <a:p>
            <a:pPr marL="542925" indent="-457200">
              <a:buFont typeface="+mj-lt"/>
              <a:buAutoNum type="arabicPeriod"/>
            </a:pPr>
            <a:r>
              <a:rPr lang="en-SG" dirty="0"/>
              <a:t>CNN Layer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32 to any number you like, example 64: Conv2D(32, (3, 3))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no of CNN layer (Add or Remove)</a:t>
            </a:r>
          </a:p>
          <a:p>
            <a:pPr marL="1133475" lvl="2" indent="-342900">
              <a:buFont typeface="+mj-lt"/>
              <a:buAutoNum type="arabicPeriod"/>
            </a:pPr>
            <a:r>
              <a:rPr lang="en-SG" dirty="0" err="1"/>
              <a:t>model.add</a:t>
            </a:r>
            <a:r>
              <a:rPr lang="en-SG" dirty="0"/>
              <a:t>(Conv2D(64, (3, 3),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pPr marL="1133475" lvl="2" indent="-342900">
              <a:buFont typeface="+mj-lt"/>
              <a:buAutoNum type="arabicPeriod"/>
            </a:pPr>
            <a:r>
              <a:rPr lang="en-SG" dirty="0" err="1"/>
              <a:t>model.add</a:t>
            </a:r>
            <a:r>
              <a:rPr lang="en-SG" dirty="0"/>
              <a:t>(MaxPooling2D(</a:t>
            </a:r>
            <a:r>
              <a:rPr lang="en-SG" dirty="0" err="1"/>
              <a:t>pool_size</a:t>
            </a:r>
            <a:r>
              <a:rPr lang="en-SG" dirty="0"/>
              <a:t>=(2, 2), strides=2))</a:t>
            </a:r>
          </a:p>
          <a:p>
            <a:pPr marL="1133475" lvl="2" indent="-342900">
              <a:buFont typeface="+mj-lt"/>
              <a:buAutoNum type="arabicPeriod"/>
            </a:pPr>
            <a:r>
              <a:rPr lang="en-SG" dirty="0" err="1"/>
              <a:t>model.add</a:t>
            </a:r>
            <a:r>
              <a:rPr lang="en-SG" dirty="0"/>
              <a:t>(Dropout(0.05))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Dropout rate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strides to 1 and try</a:t>
            </a:r>
          </a:p>
          <a:p>
            <a:pPr marL="904875" lvl="1" indent="-457200">
              <a:buFont typeface="+mj-lt"/>
              <a:buAutoNum type="arabicPeriod"/>
            </a:pPr>
            <a:endParaRPr lang="en-SG" dirty="0"/>
          </a:p>
          <a:p>
            <a:pPr marL="542925" indent="-457200">
              <a:buFont typeface="+mj-lt"/>
              <a:buAutoNum type="arabicPeriod"/>
            </a:pPr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, </a:t>
            </a:r>
            <a:r>
              <a:rPr lang="en-SG" dirty="0" err="1"/>
              <a:t>batch_size</a:t>
            </a:r>
            <a:r>
              <a:rPr lang="en-SG" dirty="0"/>
              <a:t> = </a:t>
            </a:r>
            <a:r>
              <a:rPr lang="en-SG" dirty="0" err="1"/>
              <a:t>batch_size</a:t>
            </a:r>
            <a:r>
              <a:rPr lang="en-SG" dirty="0"/>
              <a:t>, epochs=10) – Change batch size (decrease means better result but take more time) and epochs (increase means better result but take more time)</a:t>
            </a:r>
          </a:p>
          <a:p>
            <a:pPr marL="542925" indent="-457200">
              <a:buFont typeface="+mj-lt"/>
              <a:buAutoNum type="arabicPeriod"/>
            </a:pPr>
            <a:r>
              <a:rPr lang="en-SG" dirty="0"/>
              <a:t>Note that epochs need to increase if the results is still improving</a:t>
            </a:r>
          </a:p>
          <a:p>
            <a:pPr marL="542925" indent="-457200">
              <a:buFont typeface="+mj-lt"/>
              <a:buAutoNum type="arabicPeriod"/>
            </a:pPr>
            <a:r>
              <a:rPr lang="en-SG" sz="2400" dirty="0" err="1"/>
              <a:t>model.add</a:t>
            </a:r>
            <a:r>
              <a:rPr lang="en-SG" sz="2400" dirty="0"/>
              <a:t>(Dense(128, activation='</a:t>
            </a:r>
            <a:r>
              <a:rPr lang="en-SG" sz="2400" dirty="0" err="1"/>
              <a:t>relu</a:t>
            </a:r>
            <a:r>
              <a:rPr lang="en-SG" sz="2400" dirty="0"/>
              <a:t>’)) – Change 512 to any number you like but try to be smaller than Flatten</a:t>
            </a:r>
          </a:p>
          <a:p>
            <a:pPr marL="542925" indent="-457200">
              <a:buFont typeface="+mj-lt"/>
              <a:buAutoNum type="arabicPeriod"/>
            </a:pPr>
            <a:r>
              <a:rPr lang="en-SG" sz="2400" dirty="0" err="1"/>
              <a:t>model.add</a:t>
            </a:r>
            <a:r>
              <a:rPr lang="en-SG" sz="2400" dirty="0"/>
              <a:t>(Dropout(0.05)) – try to use 0.2</a:t>
            </a:r>
          </a:p>
          <a:p>
            <a:pPr marL="85725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AAFAF-E622-CBCA-9AAC-97F81A1E5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699333"/>
            <a:ext cx="4140195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8DFE00-A2DF-68A0-403D-4133614F4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133600"/>
            <a:ext cx="2309813" cy="11016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154A7-D967-39C1-5D73-08889DF50B2C}"/>
              </a:ext>
            </a:extLst>
          </p:cNvPr>
          <p:cNvCxnSpPr/>
          <p:nvPr/>
        </p:nvCxnSpPr>
        <p:spPr>
          <a:xfrm flipV="1">
            <a:off x="3505200" y="2667000"/>
            <a:ext cx="388620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35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F941-CF1F-69F0-12E0-92E20B56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565DB-6EB5-564D-D2BD-C0AA4B2F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57200"/>
            <a:ext cx="5715000" cy="2261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9B7EC-1971-3E43-985C-A5E4CF5F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8600"/>
            <a:ext cx="8467725" cy="167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8D7E64-78DC-5F8E-DC50-D06627649E63}"/>
              </a:ext>
            </a:extLst>
          </p:cNvPr>
          <p:cNvSpPr txBox="1">
            <a:spLocks/>
          </p:cNvSpPr>
          <p:nvPr/>
        </p:nvSpPr>
        <p:spPr>
          <a:xfrm>
            <a:off x="332965" y="3047200"/>
            <a:ext cx="85206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SG" dirty="0"/>
              <a:t>Number of filter</a:t>
            </a:r>
          </a:p>
        </p:txBody>
      </p:sp>
    </p:spTree>
    <p:extLst>
      <p:ext uri="{BB962C8B-B14F-4D97-AF65-F5344CB8AC3E}">
        <p14:creationId xmlns:p14="http://schemas.microsoft.com/office/powerpoint/2010/main" val="247521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D76DB1-6C3E-4F48-991F-55097C89B757}"/>
              </a:ext>
            </a:extLst>
          </p:cNvPr>
          <p:cNvSpPr txBox="1">
            <a:spLocks/>
          </p:cNvSpPr>
          <p:nvPr/>
        </p:nvSpPr>
        <p:spPr>
          <a:xfrm>
            <a:off x="152400" y="240958"/>
            <a:ext cx="8229600" cy="1143000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For Prediction (Grey)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55D80-E6BC-4715-901D-A6E8D2889365}"/>
              </a:ext>
            </a:extLst>
          </p:cNvPr>
          <p:cNvSpPr txBox="1"/>
          <p:nvPr/>
        </p:nvSpPr>
        <p:spPr>
          <a:xfrm>
            <a:off x="114300" y="1052576"/>
            <a:ext cx="83058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</a:t>
            </a:r>
            <a:r>
              <a:rPr lang="en-SG" dirty="0" err="1"/>
              <a:t>load_model</a:t>
            </a:r>
            <a:endParaRPr lang="en-SG" dirty="0"/>
          </a:p>
          <a:p>
            <a:r>
              <a:rPr lang="en-SG" dirty="0"/>
              <a:t>from PIL import Image #use PIL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load_model</a:t>
            </a:r>
            <a:r>
              <a:rPr lang="en-SG" dirty="0"/>
              <a:t>("Pneumonia")</a:t>
            </a:r>
          </a:p>
          <a:p>
            <a:endParaRPr lang="en-SG" dirty="0"/>
          </a:p>
          <a:p>
            <a:r>
              <a:rPr lang="en-SG" dirty="0"/>
              <a:t>import cv2</a:t>
            </a:r>
          </a:p>
          <a:p>
            <a:r>
              <a:rPr lang="en-SG" dirty="0"/>
              <a:t>image = cv2.imread("c:/Users/Teoh Teik Teo/OneDrive - TSS Global </a:t>
            </a:r>
            <a:r>
              <a:rPr lang="en-SG" dirty="0" err="1"/>
              <a:t>Pte.</a:t>
            </a:r>
            <a:r>
              <a:rPr lang="en-SG" dirty="0"/>
              <a:t> Ltd/TT Library/AI Model/Data/Pneumonia/</a:t>
            </a:r>
            <a:r>
              <a:rPr lang="en-SG" dirty="0" err="1"/>
              <a:t>val</a:t>
            </a:r>
            <a:r>
              <a:rPr lang="en-SG" dirty="0"/>
              <a:t>/NORMAL/NORMAL2-IM-1427-0001.jpeg")</a:t>
            </a:r>
          </a:p>
          <a:p>
            <a:r>
              <a:rPr lang="en-SG" dirty="0" err="1"/>
              <a:t>gray</a:t>
            </a:r>
            <a:r>
              <a:rPr lang="en-SG" dirty="0"/>
              <a:t> = cv2.cvtColor(image, cv2.COLOR_BGR2GRAY)</a:t>
            </a:r>
          </a:p>
          <a:p>
            <a:r>
              <a:rPr lang="en-SG" dirty="0" err="1"/>
              <a:t>img</a:t>
            </a:r>
            <a:r>
              <a:rPr lang="en-SG" dirty="0"/>
              <a:t> = cv2.merge([</a:t>
            </a:r>
            <a:r>
              <a:rPr lang="en-SG" dirty="0" err="1"/>
              <a:t>gray,gray,gray</a:t>
            </a:r>
            <a:r>
              <a:rPr lang="en-SG" dirty="0"/>
              <a:t>])</a:t>
            </a:r>
          </a:p>
          <a:p>
            <a:endParaRPr lang="en-SG" dirty="0"/>
          </a:p>
          <a:p>
            <a:r>
              <a:rPr lang="en-SG" dirty="0" err="1"/>
              <a:t>img.resize</a:t>
            </a:r>
            <a:r>
              <a:rPr lang="en-SG" dirty="0"/>
              <a:t>((150,150,3))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np.asarray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, </a:t>
            </a:r>
            <a:r>
              <a:rPr lang="en-SG" dirty="0" err="1"/>
              <a:t>dtype</a:t>
            </a:r>
            <a:r>
              <a:rPr lang="en-SG" dirty="0"/>
              <a:t>="float32") #need to transfer to np to reshape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img.reshape</a:t>
            </a:r>
            <a:r>
              <a:rPr lang="en-SG" dirty="0"/>
              <a:t>(1, </a:t>
            </a:r>
            <a:r>
              <a:rPr lang="en-SG" dirty="0" err="1"/>
              <a:t>img.shape</a:t>
            </a:r>
            <a:r>
              <a:rPr lang="en-SG" dirty="0"/>
              <a:t>[0], </a:t>
            </a:r>
            <a:r>
              <a:rPr lang="en-SG" dirty="0" err="1"/>
              <a:t>img.shape</a:t>
            </a:r>
            <a:r>
              <a:rPr lang="en-SG" dirty="0"/>
              <a:t>[1], </a:t>
            </a:r>
            <a:r>
              <a:rPr lang="en-SG" dirty="0" err="1"/>
              <a:t>img.shape</a:t>
            </a:r>
            <a:r>
              <a:rPr lang="en-SG" dirty="0"/>
              <a:t>[2]) #rgb to reshape to 1,100,100,3</a:t>
            </a:r>
          </a:p>
          <a:p>
            <a:r>
              <a:rPr lang="en-SG" dirty="0" err="1"/>
              <a:t>img.shape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))</a:t>
            </a:r>
          </a:p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2D274-801C-6023-E694-5D5759E7E095}"/>
              </a:ext>
            </a:extLst>
          </p:cNvPr>
          <p:cNvSpPr txBox="1"/>
          <p:nvPr/>
        </p:nvSpPr>
        <p:spPr>
          <a:xfrm>
            <a:off x="4572000" y="457200"/>
            <a:ext cx="441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from </a:t>
            </a:r>
            <a:r>
              <a:rPr lang="en-SG" sz="1000" dirty="0" err="1"/>
              <a:t>keras.models</a:t>
            </a:r>
            <a:r>
              <a:rPr lang="en-SG" sz="1000" dirty="0"/>
              <a:t> import </a:t>
            </a:r>
            <a:r>
              <a:rPr lang="en-SG" sz="1000" dirty="0" err="1"/>
              <a:t>load_model</a:t>
            </a:r>
            <a:endParaRPr lang="en-SG" sz="1000" dirty="0"/>
          </a:p>
          <a:p>
            <a:r>
              <a:rPr lang="en-SG" sz="1000" dirty="0"/>
              <a:t>from PIL import Image #use PIL</a:t>
            </a:r>
          </a:p>
          <a:p>
            <a:r>
              <a:rPr lang="en-SG" sz="1000" dirty="0"/>
              <a:t>import </a:t>
            </a:r>
            <a:r>
              <a:rPr lang="en-SG" sz="1000" dirty="0" err="1"/>
              <a:t>numpy</a:t>
            </a:r>
            <a:r>
              <a:rPr lang="en-SG" sz="1000" dirty="0"/>
              <a:t> as np</a:t>
            </a:r>
          </a:p>
          <a:p>
            <a:r>
              <a:rPr lang="en-SG" sz="1000" dirty="0"/>
              <a:t>model = </a:t>
            </a:r>
            <a:r>
              <a:rPr lang="en-SG" sz="1000" dirty="0" err="1"/>
              <a:t>load_model</a:t>
            </a:r>
            <a:r>
              <a:rPr lang="en-SG" sz="1000" dirty="0"/>
              <a:t>("Pneumonia")</a:t>
            </a:r>
          </a:p>
          <a:p>
            <a:r>
              <a:rPr lang="en-SG" sz="1000" dirty="0"/>
              <a:t>image = </a:t>
            </a:r>
            <a:r>
              <a:rPr lang="en-SG" sz="1000" dirty="0" err="1"/>
              <a:t>Image.open</a:t>
            </a:r>
            <a:r>
              <a:rPr lang="en-SG" sz="1000" dirty="0"/>
              <a:t>("/Users/</a:t>
            </a:r>
            <a:r>
              <a:rPr lang="en-SG" sz="1000" dirty="0" err="1"/>
              <a:t>liqun</a:t>
            </a:r>
            <a:r>
              <a:rPr lang="en-SG" sz="1000" dirty="0"/>
              <a:t>/Desktop/KS/</a:t>
            </a:r>
            <a:r>
              <a:rPr lang="en-SG" sz="1000" dirty="0" err="1"/>
              <a:t>MyPython</a:t>
            </a:r>
            <a:r>
              <a:rPr lang="en-SG" sz="1000" dirty="0"/>
              <a:t>/</a:t>
            </a:r>
            <a:r>
              <a:rPr lang="en-SG" sz="1000" dirty="0" err="1"/>
              <a:t>chest_xray</a:t>
            </a:r>
            <a:r>
              <a:rPr lang="en-SG" sz="1000" dirty="0"/>
              <a:t>/</a:t>
            </a:r>
            <a:r>
              <a:rPr lang="en-SG" sz="1000" dirty="0" err="1"/>
              <a:t>val</a:t>
            </a:r>
            <a:r>
              <a:rPr lang="en-SG" sz="1000" dirty="0"/>
              <a:t>/NORMAL/NORMAL2-IM-1427-0001.jpeg")</a:t>
            </a:r>
          </a:p>
          <a:p>
            <a:r>
              <a:rPr lang="en-SG" sz="1000" dirty="0" err="1"/>
              <a:t>img</a:t>
            </a:r>
            <a:r>
              <a:rPr lang="en-SG" sz="1000" dirty="0"/>
              <a:t> = </a:t>
            </a:r>
            <a:r>
              <a:rPr lang="en-SG" sz="1000" dirty="0" err="1"/>
              <a:t>np.asarray</a:t>
            </a:r>
            <a:r>
              <a:rPr lang="en-SG" sz="1000" dirty="0"/>
              <a:t>(image)</a:t>
            </a:r>
          </a:p>
          <a:p>
            <a:r>
              <a:rPr lang="en-SG" sz="1000" dirty="0" err="1"/>
              <a:t>img.resize</a:t>
            </a:r>
            <a:r>
              <a:rPr lang="en-SG" sz="1000" dirty="0"/>
              <a:t>((150,150,3))</a:t>
            </a:r>
          </a:p>
          <a:p>
            <a:r>
              <a:rPr lang="en-SG" sz="1000" dirty="0" err="1"/>
              <a:t>img</a:t>
            </a:r>
            <a:r>
              <a:rPr lang="en-SG" sz="1000" dirty="0"/>
              <a:t> = </a:t>
            </a:r>
            <a:r>
              <a:rPr lang="en-SG" sz="1000" dirty="0" err="1"/>
              <a:t>np.asarray</a:t>
            </a:r>
            <a:r>
              <a:rPr lang="en-SG" sz="1000" dirty="0"/>
              <a:t>(</a:t>
            </a:r>
            <a:r>
              <a:rPr lang="en-SG" sz="1000" dirty="0" err="1"/>
              <a:t>img</a:t>
            </a:r>
            <a:r>
              <a:rPr lang="en-SG" sz="1000" dirty="0"/>
              <a:t>, </a:t>
            </a:r>
            <a:r>
              <a:rPr lang="en-SG" sz="1000" dirty="0" err="1"/>
              <a:t>dtype</a:t>
            </a:r>
            <a:r>
              <a:rPr lang="en-SG" sz="1000" dirty="0"/>
              <a:t>="float32") #need to transfer to np to reshape</a:t>
            </a:r>
          </a:p>
          <a:p>
            <a:r>
              <a:rPr lang="en-SG" sz="1000" dirty="0" err="1"/>
              <a:t>img</a:t>
            </a:r>
            <a:r>
              <a:rPr lang="en-SG" sz="1000" dirty="0"/>
              <a:t> = </a:t>
            </a:r>
            <a:r>
              <a:rPr lang="en-SG" sz="1000" dirty="0" err="1"/>
              <a:t>img.reshape</a:t>
            </a:r>
            <a:r>
              <a:rPr lang="en-SG" sz="1000" dirty="0"/>
              <a:t>(1, </a:t>
            </a:r>
            <a:r>
              <a:rPr lang="en-SG" sz="1000" dirty="0" err="1"/>
              <a:t>img.shape</a:t>
            </a:r>
            <a:r>
              <a:rPr lang="en-SG" sz="1000" dirty="0"/>
              <a:t>[0], </a:t>
            </a:r>
            <a:r>
              <a:rPr lang="en-SG" sz="1000" dirty="0" err="1"/>
              <a:t>img.shape</a:t>
            </a:r>
            <a:r>
              <a:rPr lang="en-SG" sz="1000" dirty="0"/>
              <a:t>[1], </a:t>
            </a:r>
            <a:r>
              <a:rPr lang="en-SG" sz="1000" dirty="0" err="1"/>
              <a:t>img.shape</a:t>
            </a:r>
            <a:r>
              <a:rPr lang="en-SG" sz="1000" dirty="0"/>
              <a:t>[2]) #rgb to reshape to 1,100,100,3</a:t>
            </a:r>
          </a:p>
          <a:p>
            <a:r>
              <a:rPr lang="en-SG" sz="1000" dirty="0"/>
              <a:t>print(</a:t>
            </a:r>
            <a:r>
              <a:rPr lang="en-SG" sz="1000" dirty="0" err="1"/>
              <a:t>model.predict</a:t>
            </a:r>
            <a:r>
              <a:rPr lang="en-SG" sz="1000" dirty="0"/>
              <a:t>(</a:t>
            </a:r>
            <a:r>
              <a:rPr lang="en-SG" sz="1000" dirty="0" err="1"/>
              <a:t>img</a:t>
            </a:r>
            <a:r>
              <a:rPr lang="en-SG" sz="10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52154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D76DB1-6C3E-4F48-991F-55097C89B757}"/>
              </a:ext>
            </a:extLst>
          </p:cNvPr>
          <p:cNvSpPr txBox="1">
            <a:spLocks/>
          </p:cNvSpPr>
          <p:nvPr/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For Prediction (Color)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55D80-E6BC-4715-901D-A6E8D2889365}"/>
              </a:ext>
            </a:extLst>
          </p:cNvPr>
          <p:cNvSpPr txBox="1"/>
          <p:nvPr/>
        </p:nvSpPr>
        <p:spPr>
          <a:xfrm>
            <a:off x="304800" y="1720840"/>
            <a:ext cx="8153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</a:t>
            </a:r>
            <a:r>
              <a:rPr lang="en-SG" dirty="0" err="1"/>
              <a:t>load_model</a:t>
            </a:r>
            <a:endParaRPr lang="en-SG" dirty="0"/>
          </a:p>
          <a:p>
            <a:r>
              <a:rPr lang="en-SG" dirty="0"/>
              <a:t>from PIL import Image #use PIL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load_model</a:t>
            </a:r>
            <a:r>
              <a:rPr lang="en-SG" dirty="0"/>
              <a:t>("Flower")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Image.open</a:t>
            </a:r>
            <a:r>
              <a:rPr lang="en-SG" dirty="0"/>
              <a:t>("rose.jpg") #rose = 3, sunflower = 4, tulip 5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img.resize</a:t>
            </a:r>
            <a:r>
              <a:rPr lang="en-SG"/>
              <a:t>((150,150</a:t>
            </a:r>
            <a:r>
              <a:rPr lang="en-SG" dirty="0"/>
              <a:t>))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np.asarray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, </a:t>
            </a:r>
            <a:r>
              <a:rPr lang="en-SG" dirty="0" err="1"/>
              <a:t>dtype</a:t>
            </a:r>
            <a:r>
              <a:rPr lang="en-SG" dirty="0"/>
              <a:t>="float32") #need to transfer to np to reshape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img.reshape</a:t>
            </a:r>
            <a:r>
              <a:rPr lang="en-SG" dirty="0"/>
              <a:t>(1, </a:t>
            </a:r>
            <a:r>
              <a:rPr lang="en-SG" dirty="0" err="1"/>
              <a:t>img.shape</a:t>
            </a:r>
            <a:r>
              <a:rPr lang="en-SG" dirty="0"/>
              <a:t>[0], </a:t>
            </a:r>
            <a:r>
              <a:rPr lang="en-SG" dirty="0" err="1"/>
              <a:t>img.shape</a:t>
            </a:r>
            <a:r>
              <a:rPr lang="en-SG" dirty="0"/>
              <a:t>[1], </a:t>
            </a:r>
            <a:r>
              <a:rPr lang="en-SG" dirty="0" err="1"/>
              <a:t>img.shape</a:t>
            </a:r>
            <a:r>
              <a:rPr lang="en-SG" dirty="0"/>
              <a:t>[2]) #rgb to reshape to 1,100,100,3</a:t>
            </a:r>
          </a:p>
          <a:p>
            <a:r>
              <a:rPr lang="en-SG" dirty="0" err="1"/>
              <a:t>img.shape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071971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7B2C-38AE-6E9D-3AEF-917A6855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E8BF1-B884-638E-F5C2-FF1491B6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5" y="2438400"/>
            <a:ext cx="795997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B4C5E9-ABEB-4D4D-8AB9-C6C82B3400EA}"/>
              </a:ext>
            </a:extLst>
          </p:cNvPr>
          <p:cNvSpPr txBox="1"/>
          <p:nvPr/>
        </p:nvSpPr>
        <p:spPr>
          <a:xfrm>
            <a:off x="838200" y="2091568"/>
            <a:ext cx="8006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&lt;html&gt;</a:t>
            </a:r>
          </a:p>
          <a:p>
            <a:r>
              <a:rPr lang="en-SG" dirty="0"/>
              <a:t>&lt;h1&gt;Upload new File&lt;/h1&gt;</a:t>
            </a:r>
          </a:p>
          <a:p>
            <a:r>
              <a:rPr lang="en-SG" dirty="0"/>
              <a:t>&lt;form method="post" action = "/" </a:t>
            </a:r>
            <a:r>
              <a:rPr lang="en-SG" dirty="0" err="1"/>
              <a:t>enctype</a:t>
            </a:r>
            <a:r>
              <a:rPr lang="en-SG" dirty="0"/>
              <a:t>="multipart/form-data"&gt;</a:t>
            </a:r>
          </a:p>
          <a:p>
            <a:r>
              <a:rPr lang="en-SG" dirty="0"/>
              <a:t>  &lt;input type="file" name="file"&gt;</a:t>
            </a:r>
          </a:p>
          <a:p>
            <a:r>
              <a:rPr lang="en-SG" dirty="0"/>
              <a:t>  &lt;input type="submit" value="Upload"&gt;</a:t>
            </a:r>
          </a:p>
          <a:p>
            <a:r>
              <a:rPr lang="en-SG" dirty="0"/>
              <a:t>&lt;/form&gt;</a:t>
            </a:r>
          </a:p>
          <a:p>
            <a:r>
              <a:rPr lang="en-SG" dirty="0"/>
              <a:t>{{result}}</a:t>
            </a:r>
          </a:p>
          <a:p>
            <a:r>
              <a:rPr lang="en-SG" dirty="0"/>
              <a:t>&lt;/html&gt;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611B6-0DF7-EA77-EE21-9156EC3C7AB9}"/>
              </a:ext>
            </a:extLst>
          </p:cNvPr>
          <p:cNvSpPr txBox="1"/>
          <p:nvPr/>
        </p:nvSpPr>
        <p:spPr>
          <a:xfrm>
            <a:off x="5867400" y="742667"/>
            <a:ext cx="26670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/>
              <a:t>Front End</a:t>
            </a: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6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5876C9-F30B-7A5C-B0F0-57CB7DE4C595}"/>
              </a:ext>
            </a:extLst>
          </p:cNvPr>
          <p:cNvSpPr txBox="1"/>
          <p:nvPr/>
        </p:nvSpPr>
        <p:spPr>
          <a:xfrm>
            <a:off x="228600" y="228600"/>
            <a:ext cx="84582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from flask import Flask, </a:t>
            </a:r>
            <a:r>
              <a:rPr lang="en-SG" sz="1200" dirty="0" err="1"/>
              <a:t>render_template</a:t>
            </a:r>
            <a:r>
              <a:rPr lang="en-SG" sz="1200" dirty="0"/>
              <a:t>, request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werkzeug.utils</a:t>
            </a:r>
            <a:r>
              <a:rPr lang="en-SG" sz="1200" dirty="0"/>
              <a:t> import </a:t>
            </a:r>
            <a:r>
              <a:rPr lang="en-SG" sz="1200" dirty="0" err="1"/>
              <a:t>secure_filename</a:t>
            </a:r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skimage</a:t>
            </a:r>
            <a:r>
              <a:rPr lang="en-SG" sz="1200" dirty="0"/>
              <a:t> import io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keras.models</a:t>
            </a:r>
            <a:r>
              <a:rPr lang="en-SG" sz="1200" dirty="0"/>
              <a:t> import </a:t>
            </a:r>
            <a:r>
              <a:rPr lang="en-SG" sz="1200" dirty="0" err="1"/>
              <a:t>load_model</a:t>
            </a:r>
            <a:endParaRPr lang="en-SG" sz="1200" dirty="0"/>
          </a:p>
          <a:p>
            <a:r>
              <a:rPr lang="en-SG" sz="1200" dirty="0"/>
              <a:t>import cv2 #remove for cloud</a:t>
            </a:r>
          </a:p>
          <a:p>
            <a:r>
              <a:rPr lang="en-SG" sz="1200" dirty="0"/>
              <a:t>from PIL import Image #use PIL</a:t>
            </a:r>
          </a:p>
          <a:p>
            <a:r>
              <a:rPr lang="en-SG" sz="1200" dirty="0"/>
              <a:t>import </a:t>
            </a:r>
            <a:r>
              <a:rPr lang="en-SG" sz="1200" dirty="0" err="1"/>
              <a:t>numpy</a:t>
            </a:r>
            <a:r>
              <a:rPr lang="en-SG" sz="1200" dirty="0"/>
              <a:t> as np</a:t>
            </a:r>
          </a:p>
          <a:p>
            <a:r>
              <a:rPr lang="en-SG" sz="1200" dirty="0"/>
              <a:t>app = Flask(__</a:t>
            </a:r>
            <a:r>
              <a:rPr lang="en-SG" sz="1200"/>
              <a:t>name__)</a:t>
            </a:r>
            <a:endParaRPr lang="en-SG" sz="1200" dirty="0"/>
          </a:p>
          <a:p>
            <a:r>
              <a:rPr lang="en-SG" sz="1200" dirty="0"/>
              <a:t>@app.route('/', methods=['GET', 'POST'])</a:t>
            </a:r>
          </a:p>
          <a:p>
            <a:r>
              <a:rPr lang="en-SG" sz="1200" dirty="0"/>
              <a:t>def </a:t>
            </a:r>
            <a:r>
              <a:rPr lang="en-SG" sz="1200" dirty="0" err="1"/>
              <a:t>upload_file</a:t>
            </a:r>
            <a:r>
              <a:rPr lang="en-SG" sz="1200" dirty="0"/>
              <a:t>():</a:t>
            </a:r>
          </a:p>
          <a:p>
            <a:r>
              <a:rPr lang="en-SG" sz="1200" dirty="0"/>
              <a:t>    if </a:t>
            </a:r>
            <a:r>
              <a:rPr lang="en-SG" sz="1200" dirty="0" err="1"/>
              <a:t>request.method</a:t>
            </a:r>
            <a:r>
              <a:rPr lang="en-SG" sz="1200" dirty="0"/>
              <a:t> == 'POST':</a:t>
            </a:r>
          </a:p>
          <a:p>
            <a:r>
              <a:rPr lang="en-SG" sz="1200" dirty="0"/>
              <a:t>        file = </a:t>
            </a:r>
            <a:r>
              <a:rPr lang="en-SG" sz="1200" dirty="0" err="1"/>
              <a:t>request.files</a:t>
            </a:r>
            <a:r>
              <a:rPr lang="en-SG" sz="1200" dirty="0"/>
              <a:t>['file']</a:t>
            </a:r>
          </a:p>
          <a:p>
            <a:r>
              <a:rPr lang="en-SG" sz="1200" dirty="0"/>
              <a:t>        print("File Received")</a:t>
            </a:r>
          </a:p>
          <a:p>
            <a:r>
              <a:rPr lang="en-SG" sz="1200" dirty="0"/>
              <a:t>        filename = </a:t>
            </a:r>
            <a:r>
              <a:rPr lang="en-SG" sz="1200" dirty="0" err="1"/>
              <a:t>secure_filename</a:t>
            </a:r>
            <a:r>
              <a:rPr lang="en-SG" sz="1200" dirty="0"/>
              <a:t>(</a:t>
            </a:r>
            <a:r>
              <a:rPr lang="en-SG" sz="1200" dirty="0" err="1"/>
              <a:t>file.filename</a:t>
            </a:r>
            <a:r>
              <a:rPr lang="en-SG" sz="1200" dirty="0"/>
              <a:t>)</a:t>
            </a:r>
          </a:p>
          <a:p>
            <a:r>
              <a:rPr lang="en-SG" sz="1200" dirty="0"/>
              <a:t>        print(filename)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file.save</a:t>
            </a:r>
            <a:r>
              <a:rPr lang="en-SG" sz="1200" dirty="0"/>
              <a:t>("./static/"+filename) #remove when cloud</a:t>
            </a:r>
          </a:p>
          <a:p>
            <a:r>
              <a:rPr lang="en-SG" sz="1200" dirty="0"/>
              <a:t>        file = open("./static/"+</a:t>
            </a:r>
            <a:r>
              <a:rPr lang="en-SG" sz="1200" dirty="0" err="1"/>
              <a:t>filename,"r</a:t>
            </a:r>
            <a:r>
              <a:rPr lang="en-SG" sz="1200" dirty="0"/>
              <a:t>") #remove when cloud</a:t>
            </a:r>
          </a:p>
          <a:p>
            <a:r>
              <a:rPr lang="en-SG" sz="1200" dirty="0"/>
              <a:t>        model = </a:t>
            </a:r>
            <a:r>
              <a:rPr lang="en-SG" sz="1200" dirty="0" err="1"/>
              <a:t>load_model</a:t>
            </a:r>
            <a:r>
              <a:rPr lang="en-SG" sz="1200" dirty="0"/>
              <a:t>("Pneumonia")</a:t>
            </a:r>
          </a:p>
          <a:p>
            <a:r>
              <a:rPr lang="en-SG" sz="1200" dirty="0"/>
              <a:t>        image = cv2.imread("./static/"+filename) #remove for cloud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gray</a:t>
            </a:r>
            <a:r>
              <a:rPr lang="en-SG" sz="1200" dirty="0"/>
              <a:t> = cv2.cvtColor(image, cv2.COLOR_BGR2GRAY) #remove for cloud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cv2.merge([</a:t>
            </a:r>
            <a:r>
              <a:rPr lang="en-SG" sz="1200" dirty="0" err="1"/>
              <a:t>gray,gray,gray</a:t>
            </a:r>
            <a:r>
              <a:rPr lang="en-SG" sz="1200" dirty="0"/>
              <a:t>]) #remove for cloud</a:t>
            </a:r>
          </a:p>
          <a:p>
            <a:r>
              <a:rPr lang="en-SG" sz="1200" dirty="0"/>
              <a:t># for cloud add this (cloud need to use PIL instead of CV2): image = </a:t>
            </a:r>
            <a:r>
              <a:rPr lang="en-SG" sz="1200" dirty="0" err="1"/>
              <a:t>Image.open</a:t>
            </a:r>
            <a:r>
              <a:rPr lang="en-SG" sz="1200" dirty="0"/>
              <a:t>(file)</a:t>
            </a:r>
          </a:p>
          <a:p>
            <a:r>
              <a:rPr lang="en-SG" sz="1200" dirty="0"/>
              <a:t># for cloud add this: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np.asarray</a:t>
            </a:r>
            <a:r>
              <a:rPr lang="en-SG" sz="1200" dirty="0"/>
              <a:t>(image)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img.resize</a:t>
            </a:r>
            <a:r>
              <a:rPr lang="en-SG" sz="1200" dirty="0"/>
              <a:t>((150,150,3))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np.asarray</a:t>
            </a:r>
            <a:r>
              <a:rPr lang="en-SG" sz="1200" dirty="0"/>
              <a:t>(</a:t>
            </a:r>
            <a:r>
              <a:rPr lang="en-SG" sz="1200" dirty="0" err="1"/>
              <a:t>img</a:t>
            </a:r>
            <a:r>
              <a:rPr lang="en-SG" sz="1200" dirty="0"/>
              <a:t>, </a:t>
            </a:r>
            <a:r>
              <a:rPr lang="en-SG" sz="1200" dirty="0" err="1"/>
              <a:t>dtype</a:t>
            </a:r>
            <a:r>
              <a:rPr lang="en-SG" sz="1200" dirty="0"/>
              <a:t>="float32") #need to transfer to np to reshape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img.reshape</a:t>
            </a:r>
            <a:r>
              <a:rPr lang="en-SG" sz="1200" dirty="0"/>
              <a:t>(1, </a:t>
            </a:r>
            <a:r>
              <a:rPr lang="en-SG" sz="1200" dirty="0" err="1"/>
              <a:t>img.shape</a:t>
            </a:r>
            <a:r>
              <a:rPr lang="en-SG" sz="1200" dirty="0"/>
              <a:t>[0], </a:t>
            </a:r>
            <a:r>
              <a:rPr lang="en-SG" sz="1200" dirty="0" err="1"/>
              <a:t>img.shape</a:t>
            </a:r>
            <a:r>
              <a:rPr lang="en-SG" sz="1200" dirty="0"/>
              <a:t>[1], </a:t>
            </a:r>
            <a:r>
              <a:rPr lang="en-SG" sz="1200" dirty="0" err="1"/>
              <a:t>img.shape</a:t>
            </a:r>
            <a:r>
              <a:rPr lang="en-SG" sz="1200" dirty="0"/>
              <a:t>[2]) #rgb to reshape to 1,100,100,3</a:t>
            </a:r>
          </a:p>
          <a:p>
            <a:r>
              <a:rPr lang="en-SG" sz="1200" dirty="0"/>
              <a:t>        pred=</a:t>
            </a:r>
            <a:r>
              <a:rPr lang="en-SG" sz="1200" dirty="0" err="1"/>
              <a:t>model.predict</a:t>
            </a:r>
            <a:r>
              <a:rPr lang="en-SG" sz="1200" dirty="0"/>
              <a:t>(</a:t>
            </a:r>
            <a:r>
              <a:rPr lang="en-SG" sz="1200" dirty="0" err="1"/>
              <a:t>img</a:t>
            </a:r>
            <a:r>
              <a:rPr lang="en-SG" sz="1200" dirty="0"/>
              <a:t>)</a:t>
            </a:r>
          </a:p>
          <a:p>
            <a:r>
              <a:rPr lang="en-SG" sz="1200" dirty="0"/>
              <a:t>        return(</a:t>
            </a:r>
            <a:r>
              <a:rPr lang="en-SG" sz="1200" dirty="0" err="1"/>
              <a:t>render_template</a:t>
            </a:r>
            <a:r>
              <a:rPr lang="en-SG" sz="1200" dirty="0"/>
              <a:t>("index.html", result=str(pred)))</a:t>
            </a:r>
          </a:p>
          <a:p>
            <a:r>
              <a:rPr lang="en-SG" sz="1200" dirty="0"/>
              <a:t>    else:</a:t>
            </a:r>
          </a:p>
          <a:p>
            <a:r>
              <a:rPr lang="en-SG" sz="1200" dirty="0"/>
              <a:t>        return(</a:t>
            </a:r>
            <a:r>
              <a:rPr lang="en-SG" sz="1200" dirty="0" err="1"/>
              <a:t>render_template</a:t>
            </a:r>
            <a:r>
              <a:rPr lang="en-SG" sz="1200" dirty="0"/>
              <a:t>("index.html", result="WAITING"))</a:t>
            </a:r>
          </a:p>
          <a:p>
            <a:r>
              <a:rPr lang="en-US" sz="1200" dirty="0"/>
              <a:t>if __name__ == "__main__":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app.run</a:t>
            </a:r>
            <a:r>
              <a:rPr lang="en-US" sz="1200" dirty="0"/>
              <a:t>()</a:t>
            </a:r>
            <a:endParaRPr lang="en-SG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6FD31-6325-3AB4-9610-DEB215E3D27D}"/>
              </a:ext>
            </a:extLst>
          </p:cNvPr>
          <p:cNvSpPr txBox="1"/>
          <p:nvPr/>
        </p:nvSpPr>
        <p:spPr>
          <a:xfrm>
            <a:off x="5867400" y="742666"/>
            <a:ext cx="28194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/>
              <a:t>Back End</a:t>
            </a: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134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25AAFA-E6BD-495D-83CD-CE42E98000A9}"/>
              </a:ext>
            </a:extLst>
          </p:cNvPr>
          <p:cNvSpPr txBox="1"/>
          <p:nvPr/>
        </p:nvSpPr>
        <p:spPr>
          <a:xfrm>
            <a:off x="304800" y="258901"/>
            <a:ext cx="838200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from flask import Flask, </a:t>
            </a:r>
            <a:r>
              <a:rPr lang="en-SG" sz="1400" dirty="0" err="1"/>
              <a:t>render_template</a:t>
            </a:r>
            <a:r>
              <a:rPr lang="en-SG" sz="1400" dirty="0"/>
              <a:t>, request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werkzeug.utils</a:t>
            </a:r>
            <a:r>
              <a:rPr lang="en-SG" sz="1400" dirty="0"/>
              <a:t> import </a:t>
            </a:r>
            <a:r>
              <a:rPr lang="en-SG" sz="1400" dirty="0" err="1"/>
              <a:t>secure_filename</a:t>
            </a:r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keras.models</a:t>
            </a:r>
            <a:r>
              <a:rPr lang="en-SG" sz="1400" dirty="0"/>
              <a:t> import </a:t>
            </a:r>
            <a:r>
              <a:rPr lang="en-SG" sz="1400" dirty="0" err="1"/>
              <a:t>load_model</a:t>
            </a:r>
            <a:endParaRPr lang="en-SG" sz="1400" dirty="0"/>
          </a:p>
          <a:p>
            <a:r>
              <a:rPr lang="en-SG" sz="1400" dirty="0"/>
              <a:t>from PIL import Image #use PIL</a:t>
            </a:r>
          </a:p>
          <a:p>
            <a:r>
              <a:rPr lang="en-SG" sz="1400" dirty="0"/>
              <a:t>import </a:t>
            </a:r>
            <a:r>
              <a:rPr lang="en-SG" sz="1400" dirty="0" err="1"/>
              <a:t>numpy</a:t>
            </a:r>
            <a:r>
              <a:rPr lang="en-SG" sz="1400" dirty="0"/>
              <a:t> as np</a:t>
            </a:r>
          </a:p>
          <a:p>
            <a:endParaRPr lang="en-SG" sz="1400" dirty="0"/>
          </a:p>
          <a:p>
            <a:r>
              <a:rPr lang="en-SG" sz="1400" dirty="0"/>
              <a:t>app = Flask(__name__)</a:t>
            </a:r>
          </a:p>
          <a:p>
            <a:endParaRPr lang="en-SG" sz="1400" dirty="0"/>
          </a:p>
          <a:p>
            <a:r>
              <a:rPr lang="en-SG" sz="1400" dirty="0"/>
              <a:t>@app.route('/', methods=['GET', 'POST'])</a:t>
            </a:r>
          </a:p>
          <a:p>
            <a:r>
              <a:rPr lang="en-SG" sz="1400" dirty="0"/>
              <a:t>def </a:t>
            </a:r>
            <a:r>
              <a:rPr lang="en-SG" sz="1400" dirty="0" err="1"/>
              <a:t>init</a:t>
            </a:r>
            <a:r>
              <a:rPr lang="en-SG" sz="1400" dirty="0"/>
              <a:t>():</a:t>
            </a:r>
          </a:p>
          <a:p>
            <a:r>
              <a:rPr lang="en-SG" sz="1400" dirty="0"/>
              <a:t>    if </a:t>
            </a:r>
            <a:r>
              <a:rPr lang="en-SG" sz="1400" dirty="0" err="1"/>
              <a:t>request.method</a:t>
            </a:r>
            <a:r>
              <a:rPr lang="en-SG" sz="1400" dirty="0"/>
              <a:t> == 'POST':</a:t>
            </a:r>
          </a:p>
          <a:p>
            <a:r>
              <a:rPr lang="en-SG" sz="1400" dirty="0"/>
              <a:t>        file = </a:t>
            </a:r>
            <a:r>
              <a:rPr lang="en-SG" sz="1400" dirty="0" err="1"/>
              <a:t>request.files</a:t>
            </a:r>
            <a:r>
              <a:rPr lang="en-SG" sz="1400" dirty="0"/>
              <a:t>['file']</a:t>
            </a:r>
          </a:p>
          <a:p>
            <a:r>
              <a:rPr lang="en-SG" sz="1400" dirty="0"/>
              <a:t>        print("File Received")</a:t>
            </a:r>
          </a:p>
          <a:p>
            <a:r>
              <a:rPr lang="en-SG" sz="1400" dirty="0"/>
              <a:t>        filename = </a:t>
            </a:r>
            <a:r>
              <a:rPr lang="en-SG" sz="1400" dirty="0" err="1"/>
              <a:t>secure_filename</a:t>
            </a:r>
            <a:r>
              <a:rPr lang="en-SG" sz="1400" dirty="0"/>
              <a:t>(</a:t>
            </a:r>
            <a:r>
              <a:rPr lang="en-SG" sz="1400" dirty="0" err="1"/>
              <a:t>file.filename</a:t>
            </a:r>
            <a:r>
              <a:rPr lang="en-SG" sz="1400" dirty="0"/>
              <a:t>)</a:t>
            </a:r>
          </a:p>
          <a:p>
            <a:r>
              <a:rPr lang="en-SG" sz="1400" dirty="0"/>
              <a:t>        print(filename)</a:t>
            </a:r>
          </a:p>
          <a:p>
            <a:r>
              <a:rPr lang="en-SG" sz="1400" dirty="0"/>
              <a:t>        # Open the image form working directory</a:t>
            </a:r>
          </a:p>
          <a:p>
            <a:r>
              <a:rPr lang="en-SG" sz="1400" dirty="0"/>
              <a:t>        image = </a:t>
            </a:r>
            <a:r>
              <a:rPr lang="en-SG" sz="1400" dirty="0" err="1"/>
              <a:t>Image.open</a:t>
            </a:r>
            <a:r>
              <a:rPr lang="en-SG" sz="1400" dirty="0"/>
              <a:t>(file)</a:t>
            </a:r>
          </a:p>
          <a:p>
            <a:r>
              <a:rPr lang="en-SG" sz="1400" dirty="0"/>
              <a:t>        model = </a:t>
            </a:r>
            <a:r>
              <a:rPr lang="en-SG" sz="1400" dirty="0" err="1"/>
              <a:t>load_model</a:t>
            </a:r>
            <a:r>
              <a:rPr lang="en-SG" sz="1400" dirty="0"/>
              <a:t>("Pneumonia")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np.asarray</a:t>
            </a:r>
            <a:r>
              <a:rPr lang="en-SG" sz="1400" dirty="0"/>
              <a:t>(image)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img.resize</a:t>
            </a:r>
            <a:r>
              <a:rPr lang="en-SG" sz="1400" dirty="0"/>
              <a:t>((150,150,3))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np.asarray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, </a:t>
            </a:r>
            <a:r>
              <a:rPr lang="en-SG" sz="1400" dirty="0" err="1"/>
              <a:t>dtype</a:t>
            </a:r>
            <a:r>
              <a:rPr lang="en-SG" sz="1400" dirty="0"/>
              <a:t>="float32") #need to transfer to np to reshape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img.reshape</a:t>
            </a:r>
            <a:r>
              <a:rPr lang="en-SG" sz="1400" dirty="0"/>
              <a:t>(1, </a:t>
            </a:r>
            <a:r>
              <a:rPr lang="en-SG" sz="1400" dirty="0" err="1"/>
              <a:t>img.shape</a:t>
            </a:r>
            <a:r>
              <a:rPr lang="en-SG" sz="1400" dirty="0"/>
              <a:t>[0], </a:t>
            </a:r>
            <a:r>
              <a:rPr lang="en-SG" sz="1400" dirty="0" err="1"/>
              <a:t>img.shape</a:t>
            </a:r>
            <a:r>
              <a:rPr lang="en-SG" sz="1400" dirty="0"/>
              <a:t>[1], </a:t>
            </a:r>
            <a:r>
              <a:rPr lang="en-SG" sz="1400" dirty="0" err="1"/>
              <a:t>img.shape</a:t>
            </a:r>
            <a:r>
              <a:rPr lang="en-SG" sz="1400" dirty="0"/>
              <a:t>[2]) #rgb to reshape to 1,100,100,3</a:t>
            </a:r>
          </a:p>
          <a:p>
            <a:r>
              <a:rPr lang="en-SG" sz="1400" dirty="0"/>
              <a:t>        pred=</a:t>
            </a:r>
            <a:r>
              <a:rPr lang="en-SG" sz="1400" dirty="0" err="1"/>
              <a:t>model.predict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)</a:t>
            </a:r>
          </a:p>
          <a:p>
            <a:r>
              <a:rPr lang="en-SG" sz="1400" dirty="0"/>
              <a:t>        return(</a:t>
            </a:r>
            <a:r>
              <a:rPr lang="en-SG" sz="1400" dirty="0" err="1"/>
              <a:t>render_template</a:t>
            </a:r>
            <a:r>
              <a:rPr lang="en-SG" sz="1400" dirty="0"/>
              <a:t>("index.html", result=str(pred)))</a:t>
            </a:r>
          </a:p>
          <a:p>
            <a:r>
              <a:rPr lang="en-SG" sz="1400" dirty="0"/>
              <a:t>    else:</a:t>
            </a:r>
          </a:p>
          <a:p>
            <a:r>
              <a:rPr lang="en-SG" sz="1400" dirty="0"/>
              <a:t>        return(</a:t>
            </a:r>
            <a:r>
              <a:rPr lang="en-SG" sz="1400" dirty="0" err="1"/>
              <a:t>render_template</a:t>
            </a:r>
            <a:r>
              <a:rPr lang="en-SG" sz="1400" dirty="0"/>
              <a:t>("index.html", result="WAITING"))</a:t>
            </a:r>
          </a:p>
          <a:p>
            <a:r>
              <a:rPr lang="en-SG" sz="1400" dirty="0"/>
              <a:t>if __name__ == "__main__":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app.run</a:t>
            </a:r>
            <a:r>
              <a:rPr lang="en-SG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65443-FB7C-B2E9-F5AC-B728A73F97CB}"/>
              </a:ext>
            </a:extLst>
          </p:cNvPr>
          <p:cNvSpPr txBox="1"/>
          <p:nvPr/>
        </p:nvSpPr>
        <p:spPr>
          <a:xfrm>
            <a:off x="5867400" y="742666"/>
            <a:ext cx="28194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/>
              <a:t>Cloud</a:t>
            </a: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03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3011-BE0F-43F9-B07A-95DFD405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Remove Noise Filter</a:t>
            </a:r>
          </a:p>
        </p:txBody>
      </p:sp>
      <p:pic>
        <p:nvPicPr>
          <p:cNvPr id="2050" name="Picture 2" descr="Noisy image and noise removal image by median filter | Download Scientific  Diagram">
            <a:extLst>
              <a:ext uri="{FF2B5EF4-FFF2-40B4-BE49-F238E27FC236}">
                <a16:creationId xmlns:a16="http://schemas.microsoft.com/office/drawing/2014/main" id="{01803C55-C2AA-4A92-BD10-F9CB8D45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21187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27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6D71E5-DB05-4BDC-8126-531546F8BD99}"/>
              </a:ext>
            </a:extLst>
          </p:cNvPr>
          <p:cNvSpPr txBox="1"/>
          <p:nvPr/>
        </p:nvSpPr>
        <p:spPr>
          <a:xfrm>
            <a:off x="304800" y="762000"/>
            <a:ext cx="457200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" dirty="0" err="1"/>
              <a:t>absl-py</a:t>
            </a:r>
            <a:r>
              <a:rPr lang="en-SG" sz="600" dirty="0"/>
              <a:t>==1.0.0</a:t>
            </a:r>
          </a:p>
          <a:p>
            <a:r>
              <a:rPr lang="en-SG" sz="600" dirty="0" err="1"/>
              <a:t>astunparse</a:t>
            </a:r>
            <a:r>
              <a:rPr lang="en-SG" sz="600" dirty="0"/>
              <a:t>==1.6.3</a:t>
            </a:r>
          </a:p>
          <a:p>
            <a:r>
              <a:rPr lang="en-SG" sz="600" dirty="0" err="1"/>
              <a:t>cachetools</a:t>
            </a:r>
            <a:r>
              <a:rPr lang="en-SG" sz="600" dirty="0"/>
              <a:t>==5.0.0</a:t>
            </a:r>
          </a:p>
          <a:p>
            <a:r>
              <a:rPr lang="en-SG" sz="600" dirty="0" err="1"/>
              <a:t>certifi</a:t>
            </a:r>
            <a:r>
              <a:rPr lang="en-SG" sz="600" dirty="0"/>
              <a:t>==2021.10.8</a:t>
            </a:r>
          </a:p>
          <a:p>
            <a:r>
              <a:rPr lang="en-SG" sz="600" dirty="0"/>
              <a:t>charset-normalizer==2.0.11</a:t>
            </a:r>
          </a:p>
          <a:p>
            <a:r>
              <a:rPr lang="en-SG" sz="600" dirty="0"/>
              <a:t>click==8.0.3</a:t>
            </a:r>
          </a:p>
          <a:p>
            <a:r>
              <a:rPr lang="en-SG" sz="600" dirty="0" err="1"/>
              <a:t>colorama</a:t>
            </a:r>
            <a:r>
              <a:rPr lang="en-SG" sz="600" dirty="0"/>
              <a:t>==0.4.4</a:t>
            </a:r>
          </a:p>
          <a:p>
            <a:r>
              <a:rPr lang="en-SG" sz="600" dirty="0"/>
              <a:t>Flask==2.0.2</a:t>
            </a:r>
          </a:p>
          <a:p>
            <a:r>
              <a:rPr lang="en-SG" sz="600" dirty="0" err="1"/>
              <a:t>flatbuffers</a:t>
            </a:r>
            <a:r>
              <a:rPr lang="en-SG" sz="600" dirty="0"/>
              <a:t>==2.0</a:t>
            </a:r>
          </a:p>
          <a:p>
            <a:r>
              <a:rPr lang="en-SG" sz="600" dirty="0" err="1"/>
              <a:t>gast</a:t>
            </a:r>
            <a:r>
              <a:rPr lang="en-SG" sz="600" dirty="0"/>
              <a:t>==0.5.3</a:t>
            </a:r>
          </a:p>
          <a:p>
            <a:r>
              <a:rPr lang="en-SG" sz="600" dirty="0"/>
              <a:t>google-auth==2.6.0</a:t>
            </a:r>
          </a:p>
          <a:p>
            <a:r>
              <a:rPr lang="en-SG" sz="600" dirty="0"/>
              <a:t>google-auth-</a:t>
            </a:r>
            <a:r>
              <a:rPr lang="en-SG" sz="600" dirty="0" err="1"/>
              <a:t>oauthlib</a:t>
            </a:r>
            <a:r>
              <a:rPr lang="en-SG" sz="600" dirty="0"/>
              <a:t>==0.4.6</a:t>
            </a:r>
          </a:p>
          <a:p>
            <a:r>
              <a:rPr lang="en-SG" sz="600" dirty="0"/>
              <a:t>google-pasta==0.2.0</a:t>
            </a:r>
          </a:p>
          <a:p>
            <a:r>
              <a:rPr lang="en-SG" sz="600" dirty="0" err="1"/>
              <a:t>grpcio</a:t>
            </a:r>
            <a:r>
              <a:rPr lang="en-SG" sz="600" dirty="0"/>
              <a:t>==1.43.0</a:t>
            </a:r>
          </a:p>
          <a:p>
            <a:r>
              <a:rPr lang="en-SG" sz="600" dirty="0" err="1"/>
              <a:t>gunicorn</a:t>
            </a:r>
            <a:r>
              <a:rPr lang="en-SG" sz="600" dirty="0"/>
              <a:t>==20.1.0</a:t>
            </a:r>
          </a:p>
          <a:p>
            <a:r>
              <a:rPr lang="en-SG" sz="600" dirty="0"/>
              <a:t>h5py==3.6.0</a:t>
            </a:r>
          </a:p>
          <a:p>
            <a:r>
              <a:rPr lang="en-SG" sz="600" dirty="0" err="1"/>
              <a:t>idna</a:t>
            </a:r>
            <a:r>
              <a:rPr lang="en-SG" sz="600" dirty="0"/>
              <a:t>==3.3</a:t>
            </a:r>
          </a:p>
          <a:p>
            <a:r>
              <a:rPr lang="en-SG" sz="600" dirty="0" err="1"/>
              <a:t>importlib</a:t>
            </a:r>
            <a:r>
              <a:rPr lang="en-SG" sz="600" dirty="0"/>
              <a:t>-metadata==4.10.1</a:t>
            </a:r>
          </a:p>
          <a:p>
            <a:r>
              <a:rPr lang="en-SG" sz="600" dirty="0" err="1"/>
              <a:t>itsdangerous</a:t>
            </a:r>
            <a:r>
              <a:rPr lang="en-SG" sz="600" dirty="0"/>
              <a:t>==2.0.1</a:t>
            </a:r>
          </a:p>
          <a:p>
            <a:r>
              <a:rPr lang="en-SG" sz="600" dirty="0"/>
              <a:t>Jinja2==3.0.3</a:t>
            </a:r>
          </a:p>
          <a:p>
            <a:r>
              <a:rPr lang="en-SG" sz="600" dirty="0" err="1"/>
              <a:t>joblib</a:t>
            </a:r>
            <a:r>
              <a:rPr lang="en-SG" sz="600" dirty="0"/>
              <a:t>==1.1.0</a:t>
            </a:r>
          </a:p>
          <a:p>
            <a:r>
              <a:rPr lang="en-SG" sz="600" dirty="0" err="1"/>
              <a:t>keras</a:t>
            </a:r>
            <a:r>
              <a:rPr lang="en-SG" sz="600" dirty="0"/>
              <a:t>==2.8.0</a:t>
            </a:r>
          </a:p>
          <a:p>
            <a:r>
              <a:rPr lang="en-SG" sz="600" dirty="0" err="1"/>
              <a:t>Keras-Preprocessing</a:t>
            </a:r>
            <a:r>
              <a:rPr lang="en-SG" sz="600" dirty="0"/>
              <a:t>==1.1.2</a:t>
            </a:r>
          </a:p>
          <a:p>
            <a:r>
              <a:rPr lang="en-SG" sz="600" dirty="0" err="1"/>
              <a:t>libclang</a:t>
            </a:r>
            <a:r>
              <a:rPr lang="en-SG" sz="600" dirty="0"/>
              <a:t>==13.0.0</a:t>
            </a:r>
          </a:p>
          <a:p>
            <a:r>
              <a:rPr lang="en-SG" sz="600" dirty="0"/>
              <a:t>Markdown==3.3.6</a:t>
            </a:r>
          </a:p>
          <a:p>
            <a:r>
              <a:rPr lang="en-SG" sz="600" dirty="0" err="1"/>
              <a:t>MarkupSafe</a:t>
            </a:r>
            <a:r>
              <a:rPr lang="en-SG" sz="600" dirty="0"/>
              <a:t>==2.0.1</a:t>
            </a:r>
          </a:p>
          <a:p>
            <a:r>
              <a:rPr lang="en-SG" sz="600" dirty="0" err="1"/>
              <a:t>numpy</a:t>
            </a:r>
            <a:r>
              <a:rPr lang="en-SG" sz="600" dirty="0"/>
              <a:t>==1.22.2</a:t>
            </a:r>
          </a:p>
          <a:p>
            <a:r>
              <a:rPr lang="en-SG" sz="600" dirty="0" err="1"/>
              <a:t>oauthlib</a:t>
            </a:r>
            <a:r>
              <a:rPr lang="en-SG" sz="600" dirty="0"/>
              <a:t>==3.2.0</a:t>
            </a:r>
          </a:p>
          <a:p>
            <a:r>
              <a:rPr lang="en-SG" sz="600" dirty="0"/>
              <a:t>opt-</a:t>
            </a:r>
            <a:r>
              <a:rPr lang="en-SG" sz="600" dirty="0" err="1"/>
              <a:t>einsum</a:t>
            </a:r>
            <a:r>
              <a:rPr lang="en-SG" sz="600" dirty="0"/>
              <a:t>==3.3.0</a:t>
            </a:r>
          </a:p>
          <a:p>
            <a:r>
              <a:rPr lang="en-SG" sz="600" dirty="0" err="1"/>
              <a:t>protobuf</a:t>
            </a:r>
            <a:r>
              <a:rPr lang="en-SG" sz="600" dirty="0"/>
              <a:t>==3.19.4</a:t>
            </a:r>
          </a:p>
          <a:p>
            <a:r>
              <a:rPr lang="en-SG" sz="600" dirty="0"/>
              <a:t>pyasn1==0.4.8</a:t>
            </a:r>
          </a:p>
          <a:p>
            <a:r>
              <a:rPr lang="en-SG" sz="600" dirty="0"/>
              <a:t>pyasn1-modules==0.2.8</a:t>
            </a:r>
          </a:p>
          <a:p>
            <a:r>
              <a:rPr lang="en-SG" sz="600" dirty="0"/>
              <a:t>requests==2.27.1</a:t>
            </a:r>
          </a:p>
          <a:p>
            <a:r>
              <a:rPr lang="en-SG" sz="600" dirty="0"/>
              <a:t>requests-</a:t>
            </a:r>
            <a:r>
              <a:rPr lang="en-SG" sz="600" dirty="0" err="1"/>
              <a:t>oauthlib</a:t>
            </a:r>
            <a:r>
              <a:rPr lang="en-SG" sz="600" dirty="0"/>
              <a:t>==1.3.1</a:t>
            </a:r>
          </a:p>
          <a:p>
            <a:r>
              <a:rPr lang="en-SG" sz="600" dirty="0" err="1"/>
              <a:t>rsa</a:t>
            </a:r>
            <a:r>
              <a:rPr lang="en-SG" sz="600" dirty="0"/>
              <a:t>==4.8</a:t>
            </a:r>
          </a:p>
          <a:p>
            <a:r>
              <a:rPr lang="en-SG" sz="600" dirty="0"/>
              <a:t>scikit-learn==1.0.2</a:t>
            </a:r>
          </a:p>
          <a:p>
            <a:r>
              <a:rPr lang="en-SG" sz="600" dirty="0" err="1"/>
              <a:t>scipy</a:t>
            </a:r>
            <a:r>
              <a:rPr lang="en-SG" sz="600" dirty="0"/>
              <a:t>==1.8.0</a:t>
            </a:r>
          </a:p>
          <a:p>
            <a:r>
              <a:rPr lang="en-SG" sz="600" dirty="0"/>
              <a:t>six==1.16.0</a:t>
            </a:r>
          </a:p>
          <a:p>
            <a:r>
              <a:rPr lang="en-SG" sz="600" dirty="0" err="1"/>
              <a:t>sklearn</a:t>
            </a:r>
            <a:r>
              <a:rPr lang="en-SG" sz="600" dirty="0"/>
              <a:t>==0.0</a:t>
            </a:r>
          </a:p>
          <a:p>
            <a:r>
              <a:rPr lang="en-SG" sz="600" dirty="0" err="1"/>
              <a:t>tensorboard</a:t>
            </a:r>
            <a:r>
              <a:rPr lang="en-SG" sz="600" dirty="0"/>
              <a:t>==2.8.0</a:t>
            </a:r>
          </a:p>
          <a:p>
            <a:r>
              <a:rPr lang="en-SG" sz="600" dirty="0" err="1"/>
              <a:t>tensorboard</a:t>
            </a:r>
            <a:r>
              <a:rPr lang="en-SG" sz="600" dirty="0"/>
              <a:t>-data-server==0.6.1</a:t>
            </a:r>
          </a:p>
          <a:p>
            <a:r>
              <a:rPr lang="en-SG" sz="600" dirty="0" err="1"/>
              <a:t>tensorboard</a:t>
            </a:r>
            <a:r>
              <a:rPr lang="en-SG" sz="600" dirty="0"/>
              <a:t>-plugin-wit==1.8.1</a:t>
            </a:r>
          </a:p>
          <a:p>
            <a:r>
              <a:rPr lang="en-SG" sz="600" dirty="0" err="1"/>
              <a:t>tensorflow</a:t>
            </a:r>
            <a:r>
              <a:rPr lang="en-SG" sz="600" dirty="0"/>
              <a:t>-io-</a:t>
            </a:r>
            <a:r>
              <a:rPr lang="en-SG" sz="600" dirty="0" err="1"/>
              <a:t>gcs</a:t>
            </a:r>
            <a:r>
              <a:rPr lang="en-SG" sz="600" dirty="0"/>
              <a:t>-filesystem==0.24.0</a:t>
            </a:r>
          </a:p>
          <a:p>
            <a:r>
              <a:rPr lang="en-SG" sz="600" dirty="0" err="1"/>
              <a:t>termcolor</a:t>
            </a:r>
            <a:r>
              <a:rPr lang="en-SG" sz="600" dirty="0"/>
              <a:t>==1.1.0</a:t>
            </a:r>
          </a:p>
          <a:p>
            <a:r>
              <a:rPr lang="en-SG" sz="600" dirty="0" err="1"/>
              <a:t>tf</a:t>
            </a:r>
            <a:r>
              <a:rPr lang="en-SG" sz="600" dirty="0"/>
              <a:t>-estimator-nightly==2.8.0.dev2021122109</a:t>
            </a:r>
          </a:p>
          <a:p>
            <a:r>
              <a:rPr lang="en-SG" sz="600" dirty="0" err="1"/>
              <a:t>threadpoolctl</a:t>
            </a:r>
            <a:r>
              <a:rPr lang="en-SG" sz="600" dirty="0"/>
              <a:t>==3.1.0</a:t>
            </a:r>
          </a:p>
          <a:p>
            <a:r>
              <a:rPr lang="en-SG" sz="600" dirty="0" err="1"/>
              <a:t>typing_extensions</a:t>
            </a:r>
            <a:r>
              <a:rPr lang="en-SG" sz="600" dirty="0"/>
              <a:t>==4.0.1</a:t>
            </a:r>
          </a:p>
          <a:p>
            <a:r>
              <a:rPr lang="en-SG" sz="600" dirty="0"/>
              <a:t>urllib3==1.26.8</a:t>
            </a:r>
          </a:p>
          <a:p>
            <a:r>
              <a:rPr lang="en-SG" sz="600" dirty="0" err="1"/>
              <a:t>Werkzeug</a:t>
            </a:r>
            <a:r>
              <a:rPr lang="en-SG" sz="600" dirty="0"/>
              <a:t>==2.0.3</a:t>
            </a:r>
          </a:p>
          <a:p>
            <a:r>
              <a:rPr lang="en-SG" sz="600" dirty="0" err="1"/>
              <a:t>wrapt</a:t>
            </a:r>
            <a:r>
              <a:rPr lang="en-SG" sz="600" dirty="0"/>
              <a:t>==1.13.3</a:t>
            </a:r>
          </a:p>
          <a:p>
            <a:r>
              <a:rPr lang="en-SG" sz="600" dirty="0" err="1"/>
              <a:t>zipp</a:t>
            </a:r>
            <a:r>
              <a:rPr lang="en-SG" sz="600" dirty="0"/>
              <a:t>==3.7.0</a:t>
            </a:r>
          </a:p>
          <a:p>
            <a:r>
              <a:rPr lang="en-SG" sz="600" dirty="0"/>
              <a:t>pillow==9.0</a:t>
            </a:r>
          </a:p>
          <a:p>
            <a:r>
              <a:rPr lang="en-SG" sz="600"/>
              <a:t>tensorflow-cpu</a:t>
            </a:r>
            <a:endParaRPr lang="en-SG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C29A9-7EC3-4C8E-B324-ADDD622C3EA4}"/>
              </a:ext>
            </a:extLst>
          </p:cNvPr>
          <p:cNvSpPr txBox="1"/>
          <p:nvPr/>
        </p:nvSpPr>
        <p:spPr>
          <a:xfrm>
            <a:off x="271130" y="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requirements.txt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4A459-2508-DFEA-FAF3-88AEC85C53AA}"/>
              </a:ext>
            </a:extLst>
          </p:cNvPr>
          <p:cNvSpPr txBox="1"/>
          <p:nvPr/>
        </p:nvSpPr>
        <p:spPr>
          <a:xfrm>
            <a:off x="4191000" y="2895600"/>
            <a:ext cx="3750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Procfile</a:t>
            </a:r>
            <a:r>
              <a:rPr lang="en-SG" dirty="0"/>
              <a:t> (must not have .txt extension)</a:t>
            </a:r>
          </a:p>
          <a:p>
            <a:endParaRPr lang="en-SG" dirty="0"/>
          </a:p>
          <a:p>
            <a:r>
              <a:rPr lang="en-SG" dirty="0"/>
              <a:t>web: </a:t>
            </a:r>
            <a:r>
              <a:rPr lang="en-SG" dirty="0" err="1"/>
              <a:t>gunicorn</a:t>
            </a:r>
            <a:r>
              <a:rPr lang="en-SG" dirty="0"/>
              <a:t> </a:t>
            </a:r>
            <a:r>
              <a:rPr lang="en-SG" dirty="0" err="1"/>
              <a:t>app:app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708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29E516-1AB4-42C6-9010-8EF40DBD56B9}"/>
              </a:ext>
            </a:extLst>
          </p:cNvPr>
          <p:cNvSpPr txBox="1"/>
          <p:nvPr/>
        </p:nvSpPr>
        <p:spPr>
          <a:xfrm>
            <a:off x="190500" y="85318"/>
            <a:ext cx="8343899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/>
              <a:t># Using Resnet</a:t>
            </a:r>
          </a:p>
          <a:p>
            <a:r>
              <a:rPr lang="en-SG" sz="1400" dirty="0"/>
              <a:t>#from </a:t>
            </a:r>
            <a:r>
              <a:rPr lang="en-SG" sz="1400" dirty="0" err="1"/>
              <a:t>tensorflow</a:t>
            </a:r>
            <a:r>
              <a:rPr lang="en-SG" sz="1400" dirty="0"/>
              <a:t> import </a:t>
            </a:r>
            <a:r>
              <a:rPr lang="en-SG" sz="1400" dirty="0" err="1"/>
              <a:t>keras</a:t>
            </a:r>
            <a:endParaRPr lang="en-SG" sz="1400" dirty="0"/>
          </a:p>
          <a:p>
            <a:r>
              <a:rPr lang="en-SG" sz="1400" dirty="0"/>
              <a:t>#from </a:t>
            </a:r>
            <a:r>
              <a:rPr lang="en-SG" sz="1400" dirty="0" err="1"/>
              <a:t>keras.applications.resnet</a:t>
            </a:r>
            <a:r>
              <a:rPr lang="en-SG" sz="1400" dirty="0"/>
              <a:t> import ResNet50</a:t>
            </a:r>
          </a:p>
          <a:p>
            <a:r>
              <a:rPr lang="en-SG" sz="1400" dirty="0"/>
              <a:t>#from tensorflow.keras.applications.resnet50 import ResNet50</a:t>
            </a:r>
          </a:p>
          <a:p>
            <a:endParaRPr lang="en-SG" sz="1400" dirty="0"/>
          </a:p>
          <a:p>
            <a:r>
              <a:rPr lang="en-SG" sz="1400" dirty="0"/>
              <a:t>from keras.applications.resnet50 import ResNet50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keras.models</a:t>
            </a:r>
            <a:r>
              <a:rPr lang="en-SG" sz="1400" dirty="0"/>
              <a:t> import Model</a:t>
            </a:r>
          </a:p>
          <a:p>
            <a:r>
              <a:rPr lang="en-SG" sz="1400" dirty="0"/>
              <a:t>import </a:t>
            </a:r>
            <a:r>
              <a:rPr lang="en-SG" sz="1400" dirty="0" err="1"/>
              <a:t>keras</a:t>
            </a:r>
            <a:endParaRPr lang="en-SG" sz="1400" dirty="0"/>
          </a:p>
          <a:p>
            <a:r>
              <a:rPr lang="en-SG" sz="1400" dirty="0" err="1"/>
              <a:t>restnet</a:t>
            </a:r>
            <a:r>
              <a:rPr lang="en-SG" sz="1400" dirty="0"/>
              <a:t> = ResNet50(</a:t>
            </a:r>
            <a:r>
              <a:rPr lang="en-SG" sz="1400" dirty="0" err="1"/>
              <a:t>include_top</a:t>
            </a:r>
            <a:r>
              <a:rPr lang="en-SG" sz="1400" dirty="0"/>
              <a:t>=False, weights='</a:t>
            </a:r>
            <a:r>
              <a:rPr lang="en-SG" sz="1400" dirty="0" err="1"/>
              <a:t>imagenet</a:t>
            </a:r>
            <a:r>
              <a:rPr lang="en-SG" sz="1400" dirty="0"/>
              <a:t>', </a:t>
            </a:r>
            <a:r>
              <a:rPr lang="en-SG" sz="1400" dirty="0" err="1"/>
              <a:t>input_shape</a:t>
            </a:r>
            <a:r>
              <a:rPr lang="en-SG" sz="1400" dirty="0"/>
              <a:t>=(150,150,3))</a:t>
            </a:r>
          </a:p>
          <a:p>
            <a:r>
              <a:rPr lang="en-SG" sz="1400" dirty="0" err="1"/>
              <a:t>restnet.summary</a:t>
            </a:r>
            <a:r>
              <a:rPr lang="en-SG" sz="1400" dirty="0"/>
              <a:t>()</a:t>
            </a:r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keras.layers</a:t>
            </a:r>
            <a:r>
              <a:rPr lang="en-SG" sz="1400" dirty="0"/>
              <a:t> import Conv2D, MaxPooling2D, Flatten, Dense, Dropout, </a:t>
            </a:r>
            <a:r>
              <a:rPr lang="en-SG" sz="1400" dirty="0" err="1"/>
              <a:t>InputLayer</a:t>
            </a:r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keras.models</a:t>
            </a:r>
            <a:r>
              <a:rPr lang="en-SG" sz="1400" dirty="0"/>
              <a:t> import Sequential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keras</a:t>
            </a:r>
            <a:r>
              <a:rPr lang="en-SG" sz="1400" dirty="0"/>
              <a:t> import optimizers</a:t>
            </a:r>
          </a:p>
          <a:p>
            <a:r>
              <a:rPr lang="en-SG" sz="1400" dirty="0"/>
              <a:t>model1 = Sequential()</a:t>
            </a:r>
            <a:endParaRPr lang="en-SG" sz="1400" dirty="0">
              <a:cs typeface="Calibri"/>
            </a:endParaRPr>
          </a:p>
          <a:p>
            <a:r>
              <a:rPr lang="en-SG" sz="1400" dirty="0"/>
              <a:t>model1.add(</a:t>
            </a:r>
            <a:r>
              <a:rPr lang="en-SG" sz="1400" dirty="0" err="1"/>
              <a:t>restnet</a:t>
            </a:r>
            <a:r>
              <a:rPr lang="en-SG" sz="1400" dirty="0"/>
              <a:t>)</a:t>
            </a:r>
          </a:p>
          <a:p>
            <a:r>
              <a:rPr lang="en-SG" sz="1400" dirty="0"/>
              <a:t>model1.add(Flatten())</a:t>
            </a:r>
          </a:p>
          <a:p>
            <a:r>
              <a:rPr lang="en-SG" sz="1400" dirty="0"/>
              <a:t>model1.add(Dense(128, activation='</a:t>
            </a:r>
            <a:r>
              <a:rPr lang="en-SG" sz="1400" dirty="0" err="1"/>
              <a:t>relu</a:t>
            </a:r>
            <a:r>
              <a:rPr lang="en-SG" sz="1400" dirty="0"/>
              <a:t>'))</a:t>
            </a:r>
          </a:p>
          <a:p>
            <a:r>
              <a:rPr lang="en-SG" sz="1400" dirty="0"/>
              <a:t>model1.add(Dropout(0.2))</a:t>
            </a:r>
          </a:p>
          <a:p>
            <a:r>
              <a:rPr lang="en-SG" sz="1400" dirty="0"/>
              <a:t>model1.add(Dense(64, activation='</a:t>
            </a:r>
            <a:r>
              <a:rPr lang="en-SG" sz="1400" dirty="0" err="1"/>
              <a:t>relu</a:t>
            </a:r>
            <a:r>
              <a:rPr lang="en-SG" sz="1400" dirty="0"/>
              <a:t>'))</a:t>
            </a:r>
          </a:p>
          <a:p>
            <a:r>
              <a:rPr lang="en-SG" sz="1400" dirty="0"/>
              <a:t>model1.add(Dropout(0.2))</a:t>
            </a:r>
          </a:p>
          <a:p>
            <a:r>
              <a:rPr lang="en-SG" sz="1400" dirty="0"/>
              <a:t>model1.add(Dense(</a:t>
            </a:r>
            <a:r>
              <a:rPr lang="en-SG" sz="1400" dirty="0" err="1"/>
              <a:t>num_classes</a:t>
            </a:r>
            <a:r>
              <a:rPr lang="en-SG" sz="1400" dirty="0"/>
              <a:t>, activation="</a:t>
            </a:r>
            <a:r>
              <a:rPr lang="en-SG" sz="1400" dirty="0" err="1"/>
              <a:t>softmax</a:t>
            </a:r>
            <a:r>
              <a:rPr lang="en-SG" sz="1400" dirty="0"/>
              <a:t>"))</a:t>
            </a:r>
          </a:p>
          <a:p>
            <a:r>
              <a:rPr lang="en-SG" sz="1400" dirty="0"/>
              <a:t>model1.compile(loss=</a:t>
            </a:r>
            <a:r>
              <a:rPr lang="en-SG" sz="1400" dirty="0" err="1"/>
              <a:t>keras.losses.categorical_crossentropy</a:t>
            </a:r>
            <a:r>
              <a:rPr lang="en-SG" sz="1400" dirty="0"/>
              <a:t>, optimizer=</a:t>
            </a:r>
            <a:r>
              <a:rPr lang="en-SG" sz="1400" dirty="0" err="1"/>
              <a:t>keras.optimizers.Adam</a:t>
            </a:r>
            <a:r>
              <a:rPr lang="en-SG" sz="1400" dirty="0"/>
              <a:t>(), metrics</a:t>
            </a:r>
            <a:r>
              <a:rPr lang="en-SG" sz="1400"/>
              <a:t>=['accuracy'])</a:t>
            </a:r>
            <a:endParaRPr lang="en-SG" sz="1400" dirty="0"/>
          </a:p>
          <a:p>
            <a:r>
              <a:rPr lang="en-SG" sz="1400" dirty="0"/>
              <a:t>history = model1.fit(</a:t>
            </a:r>
            <a:r>
              <a:rPr lang="en-SG" sz="1400" dirty="0" err="1"/>
              <a:t>train_data</a:t>
            </a:r>
            <a:r>
              <a:rPr lang="en-SG" sz="1400" dirty="0"/>
              <a:t>, </a:t>
            </a:r>
            <a:r>
              <a:rPr lang="en-SG" sz="1400" dirty="0" err="1"/>
              <a:t>batch_size</a:t>
            </a:r>
            <a:r>
              <a:rPr lang="en-SG" sz="1400" dirty="0"/>
              <a:t> = </a:t>
            </a:r>
            <a:r>
              <a:rPr lang="en-SG" sz="1400" dirty="0" err="1"/>
              <a:t>batch_size</a:t>
            </a:r>
            <a:r>
              <a:rPr lang="en-SG" sz="1400" dirty="0"/>
              <a:t>, epochs=10)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87D9C-3426-4E95-BFE3-70A76210AAED}"/>
              </a:ext>
            </a:extLst>
          </p:cNvPr>
          <p:cNvSpPr txBox="1"/>
          <p:nvPr/>
        </p:nvSpPr>
        <p:spPr>
          <a:xfrm>
            <a:off x="5334000" y="124708"/>
            <a:ext cx="320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https://stackoverflow.com/questions/54682539/i-am-not-able-to-import-resnet-from-keras-applications-module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55B6D-9F4D-4F84-D233-246080C1231B}"/>
              </a:ext>
            </a:extLst>
          </p:cNvPr>
          <p:cNvSpPr txBox="1"/>
          <p:nvPr/>
        </p:nvSpPr>
        <p:spPr>
          <a:xfrm>
            <a:off x="5105400" y="32004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 err="1"/>
              <a:t>resnet</a:t>
            </a:r>
            <a:endParaRPr lang="en-SG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81316-D416-6815-FDBF-78139EA1CEA6}"/>
              </a:ext>
            </a:extLst>
          </p:cNvPr>
          <p:cNvSpPr txBox="1"/>
          <p:nvPr/>
        </p:nvSpPr>
        <p:spPr>
          <a:xfrm>
            <a:off x="194043" y="577918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score = model1.evaluate(</a:t>
            </a:r>
            <a:r>
              <a:rPr lang="en-SG" sz="1400" dirty="0" err="1"/>
              <a:t>test_data</a:t>
            </a:r>
            <a:r>
              <a:rPr lang="en-SG" sz="1400" dirty="0"/>
              <a:t>)</a:t>
            </a:r>
          </a:p>
          <a:p>
            <a:r>
              <a:rPr lang="en-SG" sz="1400" dirty="0"/>
              <a:t>print(score)</a:t>
            </a:r>
          </a:p>
        </p:txBody>
      </p:sp>
    </p:spTree>
    <p:extLst>
      <p:ext uri="{BB962C8B-B14F-4D97-AF65-F5344CB8AC3E}">
        <p14:creationId xmlns:p14="http://schemas.microsoft.com/office/powerpoint/2010/main" val="1615066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5E88-61AB-3156-973E-FF85490D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84" y="228600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SG" dirty="0"/>
              <a:t>RESNET Optimization – Google for 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040D3-D982-1402-2527-3D3C54A34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MLP layer – Depending on Flatten size – the bigger the size, the MLP neurons and layers should be more. Min one layer – recommend 1 to 2 layers</a:t>
            </a:r>
          </a:p>
          <a:p>
            <a:pPr lvl="1"/>
            <a:r>
              <a:rPr lang="en-SG" dirty="0"/>
              <a:t>model1.add(Dense(128,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pPr lvl="1"/>
            <a:r>
              <a:rPr lang="en-SG" dirty="0"/>
              <a:t>model1.add(Dropout(0.2))</a:t>
            </a:r>
          </a:p>
          <a:p>
            <a:pPr lvl="1"/>
            <a:r>
              <a:rPr lang="en-SG" dirty="0"/>
              <a:t>model1.add(Dense(64,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pPr lvl="1"/>
            <a:r>
              <a:rPr lang="en-SG" dirty="0"/>
              <a:t>model1.add(Dropout(0.2))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876F0-AF6D-50EC-96D2-DC0DFA9B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963" y="4572000"/>
            <a:ext cx="3886200" cy="12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461D-CB15-4AEF-B730-1C39AF6C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RESNET useful? Yes, From 50% accuracy to 71% accuracy.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339FB-F936-44D3-B5A9-90C47173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10" y="4267200"/>
            <a:ext cx="8378780" cy="714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8B829-FDE2-4920-95C8-7DD0FE2B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33600"/>
            <a:ext cx="7924800" cy="96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1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7FAC-B054-4684-AA72-487245E1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38600"/>
            <a:ext cx="8229600" cy="1143000"/>
          </a:xfrm>
        </p:spPr>
        <p:txBody>
          <a:bodyPr/>
          <a:lstStyle/>
          <a:p>
            <a:r>
              <a:rPr lang="en-SG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2820470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56" y="33618"/>
            <a:ext cx="7670614" cy="1727014"/>
          </a:xfrm>
        </p:spPr>
        <p:txBody>
          <a:bodyPr>
            <a:normAutofit/>
          </a:bodyPr>
          <a:lstStyle/>
          <a:p>
            <a:r>
              <a:rPr lang="en-GB" dirty="0">
                <a:cs typeface="Arial"/>
              </a:rPr>
              <a:t>Transformer, Encoder, Attention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75EFF91-7025-4170-918A-47D40354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6" y="1137218"/>
            <a:ext cx="4962456" cy="2439395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342DC10-D2AA-44E8-B57D-BF511E82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52" y="3239949"/>
            <a:ext cx="3322749" cy="324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DEE7B-8E20-49E3-AF1D-D63DB6A19C94}"/>
              </a:ext>
            </a:extLst>
          </p:cNvPr>
          <p:cNvSpPr txBox="1"/>
          <p:nvPr/>
        </p:nvSpPr>
        <p:spPr>
          <a:xfrm>
            <a:off x="452907" y="4026794"/>
            <a:ext cx="38701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/>
                <a:cs typeface="arial"/>
              </a:rPr>
              <a:t>The transformer is the model, while the attention is a technique used by the model</a:t>
            </a:r>
            <a:r>
              <a:rPr lang="en-US" dirty="0">
                <a:solidFill>
                  <a:srgbClr val="202124"/>
                </a:solidFill>
                <a:latin typeface="arial"/>
                <a:cs typeface="arial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58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1987-8DC6-4E5B-ADFF-38388BE1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Attention</a:t>
            </a:r>
          </a:p>
        </p:txBody>
      </p:sp>
      <p:pic>
        <p:nvPicPr>
          <p:cNvPr id="14338" name="Picture 2" descr="A Deep Dive Into the Transformer Architecture – The Development of  Transformer Models - DZone AI">
            <a:extLst>
              <a:ext uri="{FF2B5EF4-FFF2-40B4-BE49-F238E27FC236}">
                <a16:creationId xmlns:a16="http://schemas.microsoft.com/office/drawing/2014/main" id="{3FE6B959-F676-4926-8937-6E417A9D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5018324" cy="387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6806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376A-4667-4928-AE0E-059792A0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Encoder vs Decoder</a:t>
            </a:r>
          </a:p>
        </p:txBody>
      </p:sp>
      <p:pic>
        <p:nvPicPr>
          <p:cNvPr id="15362" name="Picture 2" descr="Deep Learning Next Step: Transformers and Attention Mechanism - KDnuggets">
            <a:extLst>
              <a:ext uri="{FF2B5EF4-FFF2-40B4-BE49-F238E27FC236}">
                <a16:creationId xmlns:a16="http://schemas.microsoft.com/office/drawing/2014/main" id="{75CAF0E5-CA51-4EAA-8157-1E5D11BA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8007"/>
            <a:ext cx="6667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683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DA9A-5788-4681-83AC-17143FD9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Transformer usage</a:t>
            </a:r>
          </a:p>
        </p:txBody>
      </p:sp>
      <p:pic>
        <p:nvPicPr>
          <p:cNvPr id="13314" name="Picture 2" descr="How to Use Transformer-based NLP Models | Towards Data Science">
            <a:extLst>
              <a:ext uri="{FF2B5EF4-FFF2-40B4-BE49-F238E27FC236}">
                <a16:creationId xmlns:a16="http://schemas.microsoft.com/office/drawing/2014/main" id="{D9F8A3F0-6DBD-40F6-B795-8DCD449BE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010400" cy="374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461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8687-5F0C-4FEE-A659-66144E11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en-SG" dirty="0"/>
              <a:t>Transformer – Python Library - https://pypi.org/project/transformers/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ACFA4-FAA2-4EE1-BB41-855D2D27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36035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8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210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E93B-8337-41BF-9E1A-7D89B596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7" y="-24653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Transformer in Image: 15m with 22k class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3140B-620B-45F8-954C-4DFACB9D0CB2}"/>
              </a:ext>
            </a:extLst>
          </p:cNvPr>
          <p:cNvSpPr txBox="1"/>
          <p:nvPr/>
        </p:nvSpPr>
        <p:spPr>
          <a:xfrm>
            <a:off x="455530" y="1337300"/>
            <a:ext cx="6455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https://pypi.org/project/transformers/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FACCE-442B-4EEA-8E22-1EF5E53B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288" y="782128"/>
            <a:ext cx="2590800" cy="1110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91544-0D26-45A2-B53C-C877AFA69964}"/>
              </a:ext>
            </a:extLst>
          </p:cNvPr>
          <p:cNvSpPr txBox="1"/>
          <p:nvPr/>
        </p:nvSpPr>
        <p:spPr>
          <a:xfrm>
            <a:off x="460013" y="1814028"/>
            <a:ext cx="746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transformers import </a:t>
            </a:r>
            <a:r>
              <a:rPr lang="en-SG" dirty="0" err="1"/>
              <a:t>ViTFeatureExtractor</a:t>
            </a:r>
            <a:r>
              <a:rPr lang="en-SG" dirty="0"/>
              <a:t>, </a:t>
            </a:r>
            <a:r>
              <a:rPr lang="en-SG" dirty="0" err="1"/>
              <a:t>ViTForImageClassification</a:t>
            </a:r>
            <a:endParaRPr lang="en-SG" dirty="0"/>
          </a:p>
          <a:p>
            <a:r>
              <a:rPr lang="en-SG" dirty="0"/>
              <a:t>from PIL import Image</a:t>
            </a:r>
          </a:p>
          <a:p>
            <a:r>
              <a:rPr lang="en-SG" dirty="0"/>
              <a:t>import requests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2CB11-C762-417B-B1A4-754366A9D2EB}"/>
              </a:ext>
            </a:extLst>
          </p:cNvPr>
          <p:cNvSpPr txBox="1"/>
          <p:nvPr/>
        </p:nvSpPr>
        <p:spPr>
          <a:xfrm>
            <a:off x="381000" y="2690336"/>
            <a:ext cx="8077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url</a:t>
            </a:r>
            <a:r>
              <a:rPr lang="en-SG" dirty="0"/>
              <a:t> = 'http://images.cocodataset.org/val2017/000000039769.jpg'</a:t>
            </a:r>
          </a:p>
          <a:p>
            <a:r>
              <a:rPr lang="en-SG" dirty="0"/>
              <a:t>image = </a:t>
            </a:r>
            <a:r>
              <a:rPr lang="en-SG" dirty="0" err="1"/>
              <a:t>Image.open</a:t>
            </a:r>
            <a:r>
              <a:rPr lang="en-SG" dirty="0"/>
              <a:t>(</a:t>
            </a:r>
            <a:r>
              <a:rPr lang="en-SG" dirty="0" err="1"/>
              <a:t>requests.get</a:t>
            </a:r>
            <a:r>
              <a:rPr lang="en-SG" dirty="0"/>
              <a:t>(</a:t>
            </a:r>
            <a:r>
              <a:rPr lang="en-SG" dirty="0" err="1"/>
              <a:t>url</a:t>
            </a:r>
            <a:r>
              <a:rPr lang="en-SG" dirty="0"/>
              <a:t>, stream=True).raw)</a:t>
            </a:r>
          </a:p>
          <a:p>
            <a:endParaRPr lang="en-SG" dirty="0"/>
          </a:p>
          <a:p>
            <a:r>
              <a:rPr lang="en-SG" dirty="0" err="1"/>
              <a:t>feature_extractor</a:t>
            </a:r>
            <a:r>
              <a:rPr lang="en-SG" dirty="0"/>
              <a:t> = </a:t>
            </a:r>
            <a:r>
              <a:rPr lang="en-SG" dirty="0" err="1"/>
              <a:t>ViTFeatureExtractor.from_pretrained</a:t>
            </a:r>
            <a:r>
              <a:rPr lang="en-SG" dirty="0"/>
              <a:t>('google/vit-base-patch16-224')</a:t>
            </a:r>
          </a:p>
          <a:p>
            <a:r>
              <a:rPr lang="en-SG" dirty="0"/>
              <a:t>model = </a:t>
            </a:r>
            <a:r>
              <a:rPr lang="en-SG" dirty="0" err="1"/>
              <a:t>ViTForImageClassification.from_pretrained</a:t>
            </a:r>
            <a:r>
              <a:rPr lang="en-SG" dirty="0"/>
              <a:t>('google/vit-base-patch16-224')</a:t>
            </a:r>
          </a:p>
          <a:p>
            <a:endParaRPr lang="en-SG" dirty="0"/>
          </a:p>
          <a:p>
            <a:r>
              <a:rPr lang="en-SG" dirty="0"/>
              <a:t>inputs = </a:t>
            </a:r>
            <a:r>
              <a:rPr lang="en-SG" dirty="0" err="1"/>
              <a:t>feature_extractor</a:t>
            </a:r>
            <a:r>
              <a:rPr lang="en-SG" dirty="0"/>
              <a:t>(images=image, </a:t>
            </a:r>
            <a:r>
              <a:rPr lang="en-SG" dirty="0" err="1"/>
              <a:t>return_tensors</a:t>
            </a:r>
            <a:r>
              <a:rPr lang="en-SG" dirty="0"/>
              <a:t>="</a:t>
            </a:r>
            <a:r>
              <a:rPr lang="en-SG" dirty="0" err="1"/>
              <a:t>pt</a:t>
            </a:r>
            <a:r>
              <a:rPr lang="en-SG" dirty="0"/>
              <a:t>")</a:t>
            </a:r>
          </a:p>
          <a:p>
            <a:r>
              <a:rPr lang="en-SG" dirty="0"/>
              <a:t>outputs = model(**inputs)</a:t>
            </a:r>
          </a:p>
          <a:p>
            <a:r>
              <a:rPr lang="en-SG" dirty="0"/>
              <a:t>logits = </a:t>
            </a:r>
            <a:r>
              <a:rPr lang="en-SG" dirty="0" err="1"/>
              <a:t>outputs.logits</a:t>
            </a:r>
            <a:endParaRPr lang="en-SG" dirty="0"/>
          </a:p>
          <a:p>
            <a:r>
              <a:rPr lang="en-SG" dirty="0"/>
              <a:t># model predicts one of the 1000 ImageNet classes</a:t>
            </a:r>
          </a:p>
          <a:p>
            <a:r>
              <a:rPr lang="en-SG" dirty="0" err="1"/>
              <a:t>predicted_class_idx</a:t>
            </a:r>
            <a:r>
              <a:rPr lang="en-SG" dirty="0"/>
              <a:t> = </a:t>
            </a:r>
            <a:r>
              <a:rPr lang="en-SG" dirty="0" err="1"/>
              <a:t>logits.argmax</a:t>
            </a:r>
            <a:r>
              <a:rPr lang="en-SG" dirty="0"/>
              <a:t>(-1).item()</a:t>
            </a:r>
          </a:p>
          <a:p>
            <a:r>
              <a:rPr lang="en-SG" dirty="0"/>
              <a:t>print("Predicted class:", model.config.id2label[</a:t>
            </a:r>
            <a:r>
              <a:rPr lang="en-SG" dirty="0" err="1"/>
              <a:t>predicted_class_idx</a:t>
            </a:r>
            <a:r>
              <a:rPr lang="en-SG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317615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493C-3DC1-4043-A82D-33C2A8BE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A9EC9-6976-4B0C-878B-7E612BE1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563632"/>
            <a:ext cx="3128297" cy="1651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6BAA4-E84A-4BB8-B135-318154E0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41806"/>
            <a:ext cx="6400800" cy="23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02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6678-EF61-43D1-9A12-769A0F62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you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F1136-B1F4-49C8-9BAE-863D8BE5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your own layer and # of neurons</a:t>
            </a:r>
          </a:p>
          <a:p>
            <a:r>
              <a:rPr lang="en-US" dirty="0"/>
              <a:t>What is the accuracy?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3638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6678-EF61-43D1-9A12-769A0F62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you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F1136-B1F4-49C8-9BAE-863D8BE5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your own layer and # of neurons</a:t>
            </a:r>
          </a:p>
          <a:p>
            <a:r>
              <a:rPr lang="en-US" dirty="0"/>
              <a:t>What is the accuracy?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625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215640" imgH="228600" progId="Equation.3">
                  <p:embed/>
                </p:oleObj>
              </mc:Choice>
              <mc:Fallback>
                <p:oleObj name="方程式" r:id="rId7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/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4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452A5D-DF90-4C22-8329-97510192B319}"/>
              </a:ext>
            </a:extLst>
          </p:cNvPr>
          <p:cNvCxnSpPr>
            <a:stCxn id="38" idx="1"/>
          </p:cNvCxnSpPr>
          <p:nvPr/>
        </p:nvCxnSpPr>
        <p:spPr>
          <a:xfrm flipH="1">
            <a:off x="708602" y="280283"/>
            <a:ext cx="4736735" cy="17009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E6EE46-D97B-49E1-81E8-349AB85C0D0C}"/>
              </a:ext>
            </a:extLst>
          </p:cNvPr>
          <p:cNvCxnSpPr>
            <a:stCxn id="39" idx="1"/>
          </p:cNvCxnSpPr>
          <p:nvPr/>
        </p:nvCxnSpPr>
        <p:spPr>
          <a:xfrm flipH="1">
            <a:off x="1219200" y="741948"/>
            <a:ext cx="4226137" cy="1155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7DDF83-C560-4988-B463-93EA85A9F41A}"/>
              </a:ext>
            </a:extLst>
          </p:cNvPr>
          <p:cNvCxnSpPr>
            <a:stCxn id="42" idx="1"/>
          </p:cNvCxnSpPr>
          <p:nvPr/>
        </p:nvCxnSpPr>
        <p:spPr>
          <a:xfrm flipH="1">
            <a:off x="708602" y="2470541"/>
            <a:ext cx="4752772" cy="12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50B3E-A890-4F50-8652-D9BB10788F55}"/>
              </a:ext>
            </a:extLst>
          </p:cNvPr>
          <p:cNvCxnSpPr>
            <a:cxnSpLocks/>
          </p:cNvCxnSpPr>
          <p:nvPr/>
        </p:nvCxnSpPr>
        <p:spPr>
          <a:xfrm flipH="1" flipV="1">
            <a:off x="746257" y="2986111"/>
            <a:ext cx="4400475" cy="1716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37750</TotalTime>
  <Words>5790</Words>
  <Application>Microsoft Office PowerPoint</Application>
  <PresentationFormat>On-screen Show (4:3)</PresentationFormat>
  <Paragraphs>1574</Paragraphs>
  <Slides>73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arial</vt:lpstr>
      <vt:lpstr>Calibri</vt:lpstr>
      <vt:lpstr>Neo Sans Intel</vt:lpstr>
      <vt:lpstr>Times</vt:lpstr>
      <vt:lpstr>Times New Roman</vt:lpstr>
      <vt:lpstr>Verdana</vt:lpstr>
      <vt:lpstr>Wingdings</vt:lpstr>
      <vt:lpstr>1_Office Theme</vt:lpstr>
      <vt:lpstr>方程式</vt:lpstr>
      <vt:lpstr>PowerPoint Presentation</vt:lpstr>
      <vt:lpstr>Multi Layer Perceptron</vt:lpstr>
      <vt:lpstr>Same pattern appears in different places: They can be compressed! What about training a lot of such “small” detectors and each detector must “move around”.</vt:lpstr>
      <vt:lpstr>A convolutional layer</vt:lpstr>
      <vt:lpstr>Popular filter - Sober</vt:lpstr>
      <vt:lpstr>Remove Noise Filter</vt:lpstr>
      <vt:lpstr>CNN – Colorful image</vt:lpstr>
      <vt:lpstr>PowerPoint Presentation</vt:lpstr>
      <vt:lpstr>PowerPoint Presentation</vt:lpstr>
      <vt:lpstr>PowerPoint Presentation</vt:lpstr>
      <vt:lpstr>Convolution</vt:lpstr>
      <vt:lpstr>Convolution</vt:lpstr>
      <vt:lpstr>Convolution</vt:lpstr>
      <vt:lpstr>The whole CNN</vt:lpstr>
      <vt:lpstr>Max Pooling</vt:lpstr>
      <vt:lpstr>Max Pooling</vt:lpstr>
      <vt:lpstr>Max Pooling</vt:lpstr>
      <vt:lpstr>Why Pooling</vt:lpstr>
      <vt:lpstr>The whole CNN</vt:lpstr>
      <vt:lpstr>Flattening</vt:lpstr>
      <vt:lpstr>PowerPoint Presentation</vt:lpstr>
      <vt:lpstr>PowerPoint Presentation</vt:lpstr>
      <vt:lpstr>What is Convolutional  NN ? </vt:lpstr>
      <vt:lpstr>CNN success story: ILSVRC 2012</vt:lpstr>
      <vt:lpstr>CNN applications</vt:lpstr>
      <vt:lpstr>Semantic segmentation</vt:lpstr>
      <vt:lpstr>Conv NN: Detection</vt:lpstr>
      <vt:lpstr>Classification</vt:lpstr>
      <vt:lpstr>The popular CNN </vt:lpstr>
      <vt:lpstr>VGGNet</vt:lpstr>
      <vt:lpstr>ResNet</vt:lpstr>
      <vt:lpstr>Computational complexity</vt:lpstr>
      <vt:lpstr>Using Keras Sequential Model https://keras.io/guides/sequential_model/</vt:lpstr>
      <vt:lpstr>To classified Mnist Using Keras CNN : National Institute of Standards and Technology</vt:lpstr>
      <vt:lpstr>Python Code </vt:lpstr>
      <vt:lpstr>PowerPoint Presentation</vt:lpstr>
      <vt:lpstr>PowerPoint Presentation</vt:lpstr>
      <vt:lpstr>PowerPoint Presentation</vt:lpstr>
      <vt:lpstr>PowerPoint Presentation</vt:lpstr>
      <vt:lpstr>Final Results</vt:lpstr>
      <vt:lpstr>PowerPoint Presentation</vt:lpstr>
      <vt:lpstr>PowerPoint Presentation</vt:lpstr>
      <vt:lpstr>Exercise Configure CNN</vt:lpstr>
      <vt:lpstr>Optional</vt:lpstr>
      <vt:lpstr>Data from Kaggle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 to configure – Google for the norm</vt:lpstr>
      <vt:lpstr>Stride</vt:lpstr>
      <vt:lpstr>PowerPoint Presentation</vt:lpstr>
      <vt:lpstr>PowerPoint Presentation</vt:lpstr>
      <vt:lpstr>Stride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RESNET Optimization – Google for recommendation</vt:lpstr>
      <vt:lpstr>RESNET useful? Yes, From 50% accuracy to 71% accuracy.</vt:lpstr>
      <vt:lpstr>Transformer</vt:lpstr>
      <vt:lpstr>Transformer, Encoder, Attention</vt:lpstr>
      <vt:lpstr>Attention</vt:lpstr>
      <vt:lpstr>Encoder vs Decoder</vt:lpstr>
      <vt:lpstr>Transformer usage</vt:lpstr>
      <vt:lpstr>Transformer – Python Library - https://pypi.org/project/transformers/</vt:lpstr>
      <vt:lpstr>Transformer in Image: 15m with 22k class</vt:lpstr>
      <vt:lpstr>Results</vt:lpstr>
      <vt:lpstr>Configure you network</vt:lpstr>
      <vt:lpstr>Configure you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Teoh Teik Toe</cp:lastModifiedBy>
  <cp:revision>577</cp:revision>
  <dcterms:created xsi:type="dcterms:W3CDTF">2017-04-15T17:01:01Z</dcterms:created>
  <dcterms:modified xsi:type="dcterms:W3CDTF">2022-07-20T06:37:48Z</dcterms:modified>
</cp:coreProperties>
</file>